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70" r:id="rId1"/>
  </p:sldMasterIdLst>
  <p:notesMasterIdLst>
    <p:notesMasterId r:id="rId14"/>
  </p:notesMasterIdLst>
  <p:sldIdLst>
    <p:sldId id="298" r:id="rId2"/>
    <p:sldId id="262" r:id="rId3"/>
    <p:sldId id="258" r:id="rId4"/>
    <p:sldId id="291" r:id="rId5"/>
    <p:sldId id="292" r:id="rId6"/>
    <p:sldId id="356" r:id="rId7"/>
    <p:sldId id="357" r:id="rId8"/>
    <p:sldId id="358" r:id="rId9"/>
    <p:sldId id="295" r:id="rId10"/>
    <p:sldId id="297" r:id="rId11"/>
    <p:sldId id="296" r:id="rId12"/>
    <p:sldId id="359" r:id="rId13"/>
  </p:sldIdLst>
  <p:sldSz cx="12192000" cy="6858000"/>
  <p:notesSz cx="6858000" cy="9144000"/>
  <p:custDataLst>
    <p:tags r:id="rId15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D5D5"/>
    <a:srgbClr val="068695"/>
    <a:srgbClr val="374646"/>
    <a:srgbClr val="626262"/>
    <a:srgbClr val="424242"/>
    <a:srgbClr val="26A9E0"/>
    <a:srgbClr val="74B0B7"/>
    <a:srgbClr val="08ABB6"/>
    <a:srgbClr val="08A3B0"/>
    <a:srgbClr val="0AB2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57" autoAdjust="0"/>
    <p:restoredTop sz="94660"/>
  </p:normalViewPr>
  <p:slideViewPr>
    <p:cSldViewPr snapToGrid="0">
      <p:cViewPr varScale="1">
        <p:scale>
          <a:sx n="83" d="100"/>
          <a:sy n="83" d="100"/>
        </p:scale>
        <p:origin x="261" y="45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97B928-6B21-40D8-A3B8-CF4B894803FB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97B928-6B21-40D8-A3B8-CF4B894803F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3725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r>
              <a:rPr lang="zh-CN" altLang="en-US"/>
              <a:t>「 让</a:t>
            </a:r>
            <a:r>
              <a:rPr lang="en-US" altLang="zh-CN"/>
              <a:t>PPT</a:t>
            </a:r>
            <a:r>
              <a:rPr lang="zh-CN" altLang="en-US"/>
              <a:t>设计简单起来！」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2658406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r>
              <a:rPr lang="zh-CN" altLang="en-US"/>
              <a:t>「 让</a:t>
            </a:r>
            <a:r>
              <a:rPr lang="en-US" altLang="zh-CN"/>
              <a:t>PPT</a:t>
            </a:r>
            <a:r>
              <a:rPr lang="zh-CN" altLang="en-US"/>
              <a:t>设计简单起来！」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5352680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r>
              <a:rPr lang="zh-CN" altLang="en-US"/>
              <a:t>「 让</a:t>
            </a:r>
            <a:r>
              <a:rPr lang="en-US" altLang="zh-CN"/>
              <a:t>PPT</a:t>
            </a:r>
            <a:r>
              <a:rPr lang="zh-CN" altLang="en-US"/>
              <a:t>设计简单起来！」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7031385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 flipH="1">
            <a:off x="5892800" y="2451997"/>
            <a:ext cx="6299200" cy="1907559"/>
            <a:chOff x="4064000" y="2286000"/>
            <a:chExt cx="8128000" cy="4572000"/>
          </a:xfrm>
          <a:solidFill>
            <a:schemeClr val="accent1">
              <a:lumMod val="75000"/>
              <a:lumOff val="25000"/>
            </a:schemeClr>
          </a:solidFill>
        </p:grpSpPr>
        <p:sp>
          <p:nvSpPr>
            <p:cNvPr id="7" name="矩形 6"/>
            <p:cNvSpPr/>
            <p:nvPr userDrawn="1"/>
          </p:nvSpPr>
          <p:spPr>
            <a:xfrm>
              <a:off x="8127999" y="2286000"/>
              <a:ext cx="4064001" cy="2286000"/>
            </a:xfrm>
            <a:prstGeom prst="rect">
              <a:avLst/>
            </a:prstGeom>
            <a:solidFill>
              <a:schemeClr val="accent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 userDrawn="1"/>
          </p:nvSpPr>
          <p:spPr>
            <a:xfrm>
              <a:off x="4064000" y="2286000"/>
              <a:ext cx="4064001" cy="2286000"/>
            </a:xfrm>
            <a:prstGeom prst="rect">
              <a:avLst/>
            </a:prstGeom>
            <a:solidFill>
              <a:schemeClr val="accent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 userDrawn="1"/>
          </p:nvSpPr>
          <p:spPr>
            <a:xfrm>
              <a:off x="4064000" y="4572000"/>
              <a:ext cx="4064001" cy="2286000"/>
            </a:xfrm>
            <a:prstGeom prst="rect">
              <a:avLst/>
            </a:prstGeom>
            <a:solidFill>
              <a:schemeClr val="accent1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8127999" y="4572000"/>
              <a:ext cx="4064001" cy="2286000"/>
            </a:xfrm>
            <a:prstGeom prst="rect">
              <a:avLst/>
            </a:prstGeom>
            <a:solidFill>
              <a:schemeClr val="accent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669925" y="2451997"/>
            <a:ext cx="4535055" cy="656792"/>
          </a:xfrm>
        </p:spPr>
        <p:txBody>
          <a:bodyPr anchor="ctr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单击此处添加幻灯片章节标题</a:t>
            </a:r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669925" y="3343933"/>
            <a:ext cx="4546600" cy="1015623"/>
          </a:xfrm>
        </p:spPr>
        <p:txBody>
          <a:bodyPr anchor="t">
            <a:norm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7" name="矩形 16"/>
          <p:cNvSpPr/>
          <p:nvPr userDrawn="1"/>
        </p:nvSpPr>
        <p:spPr>
          <a:xfrm>
            <a:off x="6310746" y="2443130"/>
            <a:ext cx="5881253" cy="1916426"/>
          </a:xfrm>
          <a:prstGeom prst="rect">
            <a:avLst/>
          </a:prstGeom>
          <a:solidFill>
            <a:schemeClr val="tx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278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 advClick="0" advTm="2000">
        <p15:prstTrans prst="fallOver"/>
      </p:transition>
    </mc:Choice>
    <mc:Fallback xmlns="">
      <p:transition spd="slow" advClick="0" advTm="2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r>
              <a:rPr lang="zh-CN" altLang="en-US"/>
              <a:t>「 让</a:t>
            </a:r>
            <a:r>
              <a:rPr lang="en-US" altLang="zh-CN"/>
              <a:t>PPT</a:t>
            </a:r>
            <a:r>
              <a:rPr lang="zh-CN" altLang="en-US"/>
              <a:t>设计简单起来！」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58946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fallOver"/>
      </p:transition>
    </mc:Choice>
    <mc:Fallback xmlns="">
      <p:transition spd="slow" advClick="0" advTm="2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r>
              <a:rPr lang="zh-CN" altLang="en-US"/>
              <a:t>「 让</a:t>
            </a:r>
            <a:r>
              <a:rPr lang="en-US" altLang="zh-CN"/>
              <a:t>PPT</a:t>
            </a:r>
            <a:r>
              <a:rPr lang="zh-CN" altLang="en-US"/>
              <a:t>设计简单起来！」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10673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r>
              <a:rPr lang="zh-CN" altLang="en-US"/>
              <a:t>「 让</a:t>
            </a:r>
            <a:r>
              <a:rPr lang="en-US" altLang="zh-CN"/>
              <a:t>PPT</a:t>
            </a:r>
            <a:r>
              <a:rPr lang="zh-CN" altLang="en-US"/>
              <a:t>设计简单起来！」</a:t>
            </a:r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8633017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r>
              <a:rPr lang="zh-CN" altLang="en-US"/>
              <a:t>「 让</a:t>
            </a:r>
            <a:r>
              <a:rPr lang="en-US" altLang="zh-CN"/>
              <a:t>PPT</a:t>
            </a:r>
            <a:r>
              <a:rPr lang="zh-CN" altLang="en-US"/>
              <a:t>设计简单起来！」</a:t>
            </a:r>
            <a:endParaRPr lang="zh-CN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6575719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r>
              <a:rPr lang="zh-CN" altLang="en-US"/>
              <a:t>「 让</a:t>
            </a:r>
            <a:r>
              <a:rPr lang="en-US" altLang="zh-CN"/>
              <a:t>PPT</a:t>
            </a:r>
            <a:r>
              <a:rPr lang="zh-CN" altLang="en-US"/>
              <a:t>设计简单起来！」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17822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fallOver"/>
      </p:transition>
    </mc:Choice>
    <mc:Fallback xmlns="">
      <p:transition spd="slow" advClick="0" advTm="2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BC37-025B-4B55-A7F9-95CC450C8FFD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63B82-11BC-4CD6-B530-DACA6AE86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55251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fallOver"/>
      </p:transition>
    </mc:Choice>
    <mc:Fallback xmlns="">
      <p:transition spd="slow" advClick="0" advTm="2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r>
              <a:rPr lang="zh-CN" altLang="en-US"/>
              <a:t>「 让</a:t>
            </a:r>
            <a:r>
              <a:rPr lang="en-US" altLang="zh-CN"/>
              <a:t>PPT</a:t>
            </a:r>
            <a:r>
              <a:rPr lang="zh-CN" altLang="en-US"/>
              <a:t>设计简单起来！」</a:t>
            </a:r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2086079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r>
              <a:rPr lang="zh-CN" altLang="en-US"/>
              <a:t>「 让</a:t>
            </a:r>
            <a:r>
              <a:rPr lang="en-US" altLang="zh-CN"/>
              <a:t>PPT</a:t>
            </a:r>
            <a:r>
              <a:rPr lang="zh-CN" altLang="en-US"/>
              <a:t>设计简单起来！」</a:t>
            </a:r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7355923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alpha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www.islide.cc </a:t>
            </a:r>
            <a:r>
              <a:rPr lang="zh-CN" altLang="en-US"/>
              <a:t>「 让</a:t>
            </a:r>
            <a:r>
              <a:rPr lang="en-US" altLang="zh-CN"/>
              <a:t>PPT</a:t>
            </a:r>
            <a:r>
              <a:rPr lang="zh-CN" altLang="en-US"/>
              <a:t>设计简单起来！」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0F2FB82E-37BE-4699-95A3-C0A5DDC76527}"/>
              </a:ext>
            </a:extLst>
          </p:cNvPr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3574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3" r:id="rId12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fallOver"/>
      </p:transition>
    </mc:Choice>
    <mc:Fallback xmlns="">
      <p:transition spd="slow" advClick="0" advTm="2000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20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3AE0CD20-BDE8-4477-8A05-707E0D4EDD14}"/>
              </a:ext>
            </a:extLst>
          </p:cNvPr>
          <p:cNvGrpSpPr/>
          <p:nvPr/>
        </p:nvGrpSpPr>
        <p:grpSpPr>
          <a:xfrm>
            <a:off x="-672005" y="-653051"/>
            <a:ext cx="7794521" cy="7801683"/>
            <a:chOff x="-704533" y="-562746"/>
            <a:chExt cx="8392893" cy="8855850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146B59E9-BBFF-46D5-8B82-4ED5BADFC2AB}"/>
                </a:ext>
              </a:extLst>
            </p:cNvPr>
            <p:cNvSpPr/>
            <p:nvPr/>
          </p:nvSpPr>
          <p:spPr>
            <a:xfrm>
              <a:off x="4014996" y="2874628"/>
              <a:ext cx="1747506" cy="2008628"/>
            </a:xfrm>
            <a:custGeom>
              <a:avLst/>
              <a:gdLst>
                <a:gd name="connsiteX0" fmla="*/ 0 w 2008628"/>
                <a:gd name="connsiteY0" fmla="*/ 873753 h 1747506"/>
                <a:gd name="connsiteX1" fmla="*/ 436877 w 2008628"/>
                <a:gd name="connsiteY1" fmla="*/ 0 h 1747506"/>
                <a:gd name="connsiteX2" fmla="*/ 1571752 w 2008628"/>
                <a:gd name="connsiteY2" fmla="*/ 0 h 1747506"/>
                <a:gd name="connsiteX3" fmla="*/ 2008628 w 2008628"/>
                <a:gd name="connsiteY3" fmla="*/ 873753 h 1747506"/>
                <a:gd name="connsiteX4" fmla="*/ 1571752 w 2008628"/>
                <a:gd name="connsiteY4" fmla="*/ 1747506 h 1747506"/>
                <a:gd name="connsiteX5" fmla="*/ 436877 w 2008628"/>
                <a:gd name="connsiteY5" fmla="*/ 1747506 h 1747506"/>
                <a:gd name="connsiteX6" fmla="*/ 0 w 2008628"/>
                <a:gd name="connsiteY6" fmla="*/ 873753 h 174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8628" h="1747506">
                  <a:moveTo>
                    <a:pt x="1004314" y="0"/>
                  </a:moveTo>
                  <a:lnTo>
                    <a:pt x="2008627" y="380083"/>
                  </a:lnTo>
                  <a:lnTo>
                    <a:pt x="2008627" y="1367424"/>
                  </a:lnTo>
                  <a:lnTo>
                    <a:pt x="1004314" y="1747506"/>
                  </a:lnTo>
                  <a:lnTo>
                    <a:pt x="1" y="1367424"/>
                  </a:lnTo>
                  <a:lnTo>
                    <a:pt x="1" y="380083"/>
                  </a:lnTo>
                  <a:lnTo>
                    <a:pt x="1004314" y="0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2320" tIns="313011" rIns="272320" bIns="313011" numCol="1" spcCol="1270" anchor="ctr" anchorCtr="0">
              <a:noAutofit/>
            </a:bodyPr>
            <a:lstStyle/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600" kern="1200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00321233-7C81-4720-B820-EBD2D8EF1108}"/>
                </a:ext>
              </a:extLst>
            </p:cNvPr>
            <p:cNvSpPr/>
            <p:nvPr/>
          </p:nvSpPr>
          <p:spPr>
            <a:xfrm>
              <a:off x="231501" y="6268974"/>
              <a:ext cx="1747506" cy="2008628"/>
            </a:xfrm>
            <a:custGeom>
              <a:avLst/>
              <a:gdLst>
                <a:gd name="connsiteX0" fmla="*/ 0 w 2008628"/>
                <a:gd name="connsiteY0" fmla="*/ 873753 h 1747506"/>
                <a:gd name="connsiteX1" fmla="*/ 436877 w 2008628"/>
                <a:gd name="connsiteY1" fmla="*/ 0 h 1747506"/>
                <a:gd name="connsiteX2" fmla="*/ 1571752 w 2008628"/>
                <a:gd name="connsiteY2" fmla="*/ 0 h 1747506"/>
                <a:gd name="connsiteX3" fmla="*/ 2008628 w 2008628"/>
                <a:gd name="connsiteY3" fmla="*/ 873753 h 1747506"/>
                <a:gd name="connsiteX4" fmla="*/ 1571752 w 2008628"/>
                <a:gd name="connsiteY4" fmla="*/ 1747506 h 1747506"/>
                <a:gd name="connsiteX5" fmla="*/ 436877 w 2008628"/>
                <a:gd name="connsiteY5" fmla="*/ 1747506 h 1747506"/>
                <a:gd name="connsiteX6" fmla="*/ 0 w 2008628"/>
                <a:gd name="connsiteY6" fmla="*/ 873753 h 174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8628" h="1747506">
                  <a:moveTo>
                    <a:pt x="1004314" y="0"/>
                  </a:moveTo>
                  <a:lnTo>
                    <a:pt x="2008627" y="380083"/>
                  </a:lnTo>
                  <a:lnTo>
                    <a:pt x="2008627" y="1367424"/>
                  </a:lnTo>
                  <a:lnTo>
                    <a:pt x="1004314" y="1747506"/>
                  </a:lnTo>
                  <a:lnTo>
                    <a:pt x="1" y="1367424"/>
                  </a:lnTo>
                  <a:lnTo>
                    <a:pt x="1" y="380083"/>
                  </a:lnTo>
                  <a:lnTo>
                    <a:pt x="1004314" y="0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94240" tIns="434931" rIns="394240" bIns="434931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200" kern="1200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212C1362-401B-4EAF-8C90-E4B828673A68}"/>
                </a:ext>
              </a:extLst>
            </p:cNvPr>
            <p:cNvSpPr/>
            <p:nvPr/>
          </p:nvSpPr>
          <p:spPr>
            <a:xfrm>
              <a:off x="2118808" y="-535219"/>
              <a:ext cx="1747506" cy="2008628"/>
            </a:xfrm>
            <a:custGeom>
              <a:avLst/>
              <a:gdLst>
                <a:gd name="connsiteX0" fmla="*/ 0 w 2008628"/>
                <a:gd name="connsiteY0" fmla="*/ 873753 h 1747506"/>
                <a:gd name="connsiteX1" fmla="*/ 436877 w 2008628"/>
                <a:gd name="connsiteY1" fmla="*/ 0 h 1747506"/>
                <a:gd name="connsiteX2" fmla="*/ 1571752 w 2008628"/>
                <a:gd name="connsiteY2" fmla="*/ 0 h 1747506"/>
                <a:gd name="connsiteX3" fmla="*/ 2008628 w 2008628"/>
                <a:gd name="connsiteY3" fmla="*/ 873753 h 1747506"/>
                <a:gd name="connsiteX4" fmla="*/ 1571752 w 2008628"/>
                <a:gd name="connsiteY4" fmla="*/ 1747506 h 1747506"/>
                <a:gd name="connsiteX5" fmla="*/ 436877 w 2008628"/>
                <a:gd name="connsiteY5" fmla="*/ 1747506 h 1747506"/>
                <a:gd name="connsiteX6" fmla="*/ 0 w 2008628"/>
                <a:gd name="connsiteY6" fmla="*/ 873753 h 174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8628" h="1747506">
                  <a:moveTo>
                    <a:pt x="1004314" y="0"/>
                  </a:moveTo>
                  <a:lnTo>
                    <a:pt x="2008627" y="380083"/>
                  </a:lnTo>
                  <a:lnTo>
                    <a:pt x="2008627" y="1367424"/>
                  </a:lnTo>
                  <a:lnTo>
                    <a:pt x="1004314" y="1747506"/>
                  </a:lnTo>
                  <a:lnTo>
                    <a:pt x="1" y="1367424"/>
                  </a:lnTo>
                  <a:lnTo>
                    <a:pt x="1" y="380083"/>
                  </a:lnTo>
                  <a:lnTo>
                    <a:pt x="1004314" y="0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94240" tIns="434931" rIns="394240" bIns="434931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200" kern="1200" dirty="0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B4397F04-1C5C-4418-96BD-2C2C225E7B13}"/>
                </a:ext>
              </a:extLst>
            </p:cNvPr>
            <p:cNvSpPr/>
            <p:nvPr/>
          </p:nvSpPr>
          <p:spPr>
            <a:xfrm>
              <a:off x="231501" y="-535219"/>
              <a:ext cx="1747506" cy="2008628"/>
            </a:xfrm>
            <a:custGeom>
              <a:avLst/>
              <a:gdLst>
                <a:gd name="connsiteX0" fmla="*/ 0 w 2008628"/>
                <a:gd name="connsiteY0" fmla="*/ 873753 h 1747506"/>
                <a:gd name="connsiteX1" fmla="*/ 436877 w 2008628"/>
                <a:gd name="connsiteY1" fmla="*/ 0 h 1747506"/>
                <a:gd name="connsiteX2" fmla="*/ 1571752 w 2008628"/>
                <a:gd name="connsiteY2" fmla="*/ 0 h 1747506"/>
                <a:gd name="connsiteX3" fmla="*/ 2008628 w 2008628"/>
                <a:gd name="connsiteY3" fmla="*/ 873753 h 1747506"/>
                <a:gd name="connsiteX4" fmla="*/ 1571752 w 2008628"/>
                <a:gd name="connsiteY4" fmla="*/ 1747506 h 1747506"/>
                <a:gd name="connsiteX5" fmla="*/ 436877 w 2008628"/>
                <a:gd name="connsiteY5" fmla="*/ 1747506 h 1747506"/>
                <a:gd name="connsiteX6" fmla="*/ 0 w 2008628"/>
                <a:gd name="connsiteY6" fmla="*/ 873753 h 174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8628" h="1747506">
                  <a:moveTo>
                    <a:pt x="1004314" y="0"/>
                  </a:moveTo>
                  <a:lnTo>
                    <a:pt x="2008627" y="380083"/>
                  </a:lnTo>
                  <a:lnTo>
                    <a:pt x="2008627" y="1367424"/>
                  </a:lnTo>
                  <a:lnTo>
                    <a:pt x="1004314" y="1747506"/>
                  </a:lnTo>
                  <a:lnTo>
                    <a:pt x="1" y="1367424"/>
                  </a:lnTo>
                  <a:lnTo>
                    <a:pt x="1" y="380083"/>
                  </a:lnTo>
                  <a:lnTo>
                    <a:pt x="1004314" y="0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2320" tIns="313011" rIns="272320" bIns="313011" numCol="1" spcCol="1270" anchor="ctr" anchorCtr="0">
              <a:noAutofit/>
            </a:bodyPr>
            <a:lstStyle/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600" kern="1200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9AF35410-10C7-4784-9AFD-76A307CF89F0}"/>
                </a:ext>
              </a:extLst>
            </p:cNvPr>
            <p:cNvSpPr/>
            <p:nvPr/>
          </p:nvSpPr>
          <p:spPr>
            <a:xfrm>
              <a:off x="1171539" y="1169705"/>
              <a:ext cx="1747506" cy="2008628"/>
            </a:xfrm>
            <a:custGeom>
              <a:avLst/>
              <a:gdLst>
                <a:gd name="connsiteX0" fmla="*/ 0 w 2008628"/>
                <a:gd name="connsiteY0" fmla="*/ 873753 h 1747506"/>
                <a:gd name="connsiteX1" fmla="*/ 436877 w 2008628"/>
                <a:gd name="connsiteY1" fmla="*/ 0 h 1747506"/>
                <a:gd name="connsiteX2" fmla="*/ 1571752 w 2008628"/>
                <a:gd name="connsiteY2" fmla="*/ 0 h 1747506"/>
                <a:gd name="connsiteX3" fmla="*/ 2008628 w 2008628"/>
                <a:gd name="connsiteY3" fmla="*/ 873753 h 1747506"/>
                <a:gd name="connsiteX4" fmla="*/ 1571752 w 2008628"/>
                <a:gd name="connsiteY4" fmla="*/ 1747506 h 1747506"/>
                <a:gd name="connsiteX5" fmla="*/ 436877 w 2008628"/>
                <a:gd name="connsiteY5" fmla="*/ 1747506 h 1747506"/>
                <a:gd name="connsiteX6" fmla="*/ 0 w 2008628"/>
                <a:gd name="connsiteY6" fmla="*/ 873753 h 174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8628" h="1747506">
                  <a:moveTo>
                    <a:pt x="1004314" y="0"/>
                  </a:moveTo>
                  <a:lnTo>
                    <a:pt x="2008627" y="380083"/>
                  </a:lnTo>
                  <a:lnTo>
                    <a:pt x="2008627" y="1367424"/>
                  </a:lnTo>
                  <a:lnTo>
                    <a:pt x="1004314" y="1747506"/>
                  </a:lnTo>
                  <a:lnTo>
                    <a:pt x="1" y="1367424"/>
                  </a:lnTo>
                  <a:lnTo>
                    <a:pt x="1" y="380083"/>
                  </a:lnTo>
                  <a:lnTo>
                    <a:pt x="1004314" y="0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94240" tIns="434931" rIns="394240" bIns="434931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200" kern="1200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13212D38-6C77-4F50-9955-6E03E0183014}"/>
                </a:ext>
              </a:extLst>
            </p:cNvPr>
            <p:cNvSpPr/>
            <p:nvPr/>
          </p:nvSpPr>
          <p:spPr>
            <a:xfrm>
              <a:off x="3058846" y="1169705"/>
              <a:ext cx="1747506" cy="2008628"/>
            </a:xfrm>
            <a:custGeom>
              <a:avLst/>
              <a:gdLst>
                <a:gd name="connsiteX0" fmla="*/ 0 w 2008628"/>
                <a:gd name="connsiteY0" fmla="*/ 873753 h 1747506"/>
                <a:gd name="connsiteX1" fmla="*/ 436877 w 2008628"/>
                <a:gd name="connsiteY1" fmla="*/ 0 h 1747506"/>
                <a:gd name="connsiteX2" fmla="*/ 1571752 w 2008628"/>
                <a:gd name="connsiteY2" fmla="*/ 0 h 1747506"/>
                <a:gd name="connsiteX3" fmla="*/ 2008628 w 2008628"/>
                <a:gd name="connsiteY3" fmla="*/ 873753 h 1747506"/>
                <a:gd name="connsiteX4" fmla="*/ 1571752 w 2008628"/>
                <a:gd name="connsiteY4" fmla="*/ 1747506 h 1747506"/>
                <a:gd name="connsiteX5" fmla="*/ 436877 w 2008628"/>
                <a:gd name="connsiteY5" fmla="*/ 1747506 h 1747506"/>
                <a:gd name="connsiteX6" fmla="*/ 0 w 2008628"/>
                <a:gd name="connsiteY6" fmla="*/ 873753 h 174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8628" h="1747506">
                  <a:moveTo>
                    <a:pt x="1004314" y="0"/>
                  </a:moveTo>
                  <a:lnTo>
                    <a:pt x="2008627" y="380083"/>
                  </a:lnTo>
                  <a:lnTo>
                    <a:pt x="2008627" y="1367424"/>
                  </a:lnTo>
                  <a:lnTo>
                    <a:pt x="1004314" y="1747506"/>
                  </a:lnTo>
                  <a:lnTo>
                    <a:pt x="1" y="1367424"/>
                  </a:lnTo>
                  <a:lnTo>
                    <a:pt x="1" y="380083"/>
                  </a:lnTo>
                  <a:lnTo>
                    <a:pt x="1004314" y="0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2320" tIns="313011" rIns="272320" bIns="313011" numCol="1" spcCol="1270" anchor="ctr" anchorCtr="0">
              <a:noAutofit/>
            </a:bodyPr>
            <a:lstStyle/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600" kern="1200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2223181F-7C90-4781-9CBB-8403FF15A932}"/>
                </a:ext>
              </a:extLst>
            </p:cNvPr>
            <p:cNvSpPr/>
            <p:nvPr/>
          </p:nvSpPr>
          <p:spPr>
            <a:xfrm>
              <a:off x="2118808" y="2874628"/>
              <a:ext cx="1747506" cy="2008628"/>
            </a:xfrm>
            <a:custGeom>
              <a:avLst/>
              <a:gdLst>
                <a:gd name="connsiteX0" fmla="*/ 0 w 2008628"/>
                <a:gd name="connsiteY0" fmla="*/ 873753 h 1747506"/>
                <a:gd name="connsiteX1" fmla="*/ 436877 w 2008628"/>
                <a:gd name="connsiteY1" fmla="*/ 0 h 1747506"/>
                <a:gd name="connsiteX2" fmla="*/ 1571752 w 2008628"/>
                <a:gd name="connsiteY2" fmla="*/ 0 h 1747506"/>
                <a:gd name="connsiteX3" fmla="*/ 2008628 w 2008628"/>
                <a:gd name="connsiteY3" fmla="*/ 873753 h 1747506"/>
                <a:gd name="connsiteX4" fmla="*/ 1571752 w 2008628"/>
                <a:gd name="connsiteY4" fmla="*/ 1747506 h 1747506"/>
                <a:gd name="connsiteX5" fmla="*/ 436877 w 2008628"/>
                <a:gd name="connsiteY5" fmla="*/ 1747506 h 1747506"/>
                <a:gd name="connsiteX6" fmla="*/ 0 w 2008628"/>
                <a:gd name="connsiteY6" fmla="*/ 873753 h 174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8628" h="1747506">
                  <a:moveTo>
                    <a:pt x="1004314" y="0"/>
                  </a:moveTo>
                  <a:lnTo>
                    <a:pt x="2008627" y="380083"/>
                  </a:lnTo>
                  <a:lnTo>
                    <a:pt x="2008627" y="1367424"/>
                  </a:lnTo>
                  <a:lnTo>
                    <a:pt x="1004314" y="1747506"/>
                  </a:lnTo>
                  <a:lnTo>
                    <a:pt x="1" y="1367424"/>
                  </a:lnTo>
                  <a:lnTo>
                    <a:pt x="1" y="380083"/>
                  </a:lnTo>
                  <a:lnTo>
                    <a:pt x="1004314" y="0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94240" tIns="434931" rIns="394240" bIns="434931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200" kern="1200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8634A399-25A0-4E00-BFB5-920EA110F838}"/>
                </a:ext>
              </a:extLst>
            </p:cNvPr>
            <p:cNvSpPr/>
            <p:nvPr/>
          </p:nvSpPr>
          <p:spPr>
            <a:xfrm>
              <a:off x="231501" y="2874628"/>
              <a:ext cx="1747506" cy="2008628"/>
            </a:xfrm>
            <a:custGeom>
              <a:avLst/>
              <a:gdLst>
                <a:gd name="connsiteX0" fmla="*/ 0 w 2008628"/>
                <a:gd name="connsiteY0" fmla="*/ 873753 h 1747506"/>
                <a:gd name="connsiteX1" fmla="*/ 436877 w 2008628"/>
                <a:gd name="connsiteY1" fmla="*/ 0 h 1747506"/>
                <a:gd name="connsiteX2" fmla="*/ 1571752 w 2008628"/>
                <a:gd name="connsiteY2" fmla="*/ 0 h 1747506"/>
                <a:gd name="connsiteX3" fmla="*/ 2008628 w 2008628"/>
                <a:gd name="connsiteY3" fmla="*/ 873753 h 1747506"/>
                <a:gd name="connsiteX4" fmla="*/ 1571752 w 2008628"/>
                <a:gd name="connsiteY4" fmla="*/ 1747506 h 1747506"/>
                <a:gd name="connsiteX5" fmla="*/ 436877 w 2008628"/>
                <a:gd name="connsiteY5" fmla="*/ 1747506 h 1747506"/>
                <a:gd name="connsiteX6" fmla="*/ 0 w 2008628"/>
                <a:gd name="connsiteY6" fmla="*/ 873753 h 174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8628" h="1747506">
                  <a:moveTo>
                    <a:pt x="1004314" y="0"/>
                  </a:moveTo>
                  <a:lnTo>
                    <a:pt x="2008627" y="380083"/>
                  </a:lnTo>
                  <a:lnTo>
                    <a:pt x="2008627" y="1367424"/>
                  </a:lnTo>
                  <a:lnTo>
                    <a:pt x="1004314" y="1747506"/>
                  </a:lnTo>
                  <a:lnTo>
                    <a:pt x="1" y="1367424"/>
                  </a:lnTo>
                  <a:lnTo>
                    <a:pt x="1" y="380083"/>
                  </a:lnTo>
                  <a:lnTo>
                    <a:pt x="1004314" y="0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2320" tIns="313011" rIns="272320" bIns="313011" numCol="1" spcCol="1270" anchor="ctr" anchorCtr="0">
              <a:noAutofit/>
            </a:bodyPr>
            <a:lstStyle/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600" kern="1200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B0FA2AE9-2316-40B4-87FF-5C9A69B0E226}"/>
                </a:ext>
              </a:extLst>
            </p:cNvPr>
            <p:cNvSpPr/>
            <p:nvPr/>
          </p:nvSpPr>
          <p:spPr>
            <a:xfrm>
              <a:off x="4084965" y="-562746"/>
              <a:ext cx="1747506" cy="2008628"/>
            </a:xfrm>
            <a:custGeom>
              <a:avLst/>
              <a:gdLst>
                <a:gd name="connsiteX0" fmla="*/ 0 w 2008628"/>
                <a:gd name="connsiteY0" fmla="*/ 873753 h 1747506"/>
                <a:gd name="connsiteX1" fmla="*/ 436877 w 2008628"/>
                <a:gd name="connsiteY1" fmla="*/ 0 h 1747506"/>
                <a:gd name="connsiteX2" fmla="*/ 1571752 w 2008628"/>
                <a:gd name="connsiteY2" fmla="*/ 0 h 1747506"/>
                <a:gd name="connsiteX3" fmla="*/ 2008628 w 2008628"/>
                <a:gd name="connsiteY3" fmla="*/ 873753 h 1747506"/>
                <a:gd name="connsiteX4" fmla="*/ 1571752 w 2008628"/>
                <a:gd name="connsiteY4" fmla="*/ 1747506 h 1747506"/>
                <a:gd name="connsiteX5" fmla="*/ 436877 w 2008628"/>
                <a:gd name="connsiteY5" fmla="*/ 1747506 h 1747506"/>
                <a:gd name="connsiteX6" fmla="*/ 0 w 2008628"/>
                <a:gd name="connsiteY6" fmla="*/ 873753 h 174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8628" h="1747506">
                  <a:moveTo>
                    <a:pt x="1004314" y="0"/>
                  </a:moveTo>
                  <a:lnTo>
                    <a:pt x="2008627" y="380083"/>
                  </a:lnTo>
                  <a:lnTo>
                    <a:pt x="2008627" y="1367424"/>
                  </a:lnTo>
                  <a:lnTo>
                    <a:pt x="1004314" y="1747506"/>
                  </a:lnTo>
                  <a:lnTo>
                    <a:pt x="1" y="1367424"/>
                  </a:lnTo>
                  <a:lnTo>
                    <a:pt x="1" y="380083"/>
                  </a:lnTo>
                  <a:lnTo>
                    <a:pt x="1004314" y="0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94240" tIns="434931" rIns="394240" bIns="434931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200" kern="1200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9F94A110-D278-4EE1-93DC-0E16D5593177}"/>
                </a:ext>
              </a:extLst>
            </p:cNvPr>
            <p:cNvSpPr/>
            <p:nvPr/>
          </p:nvSpPr>
          <p:spPr>
            <a:xfrm>
              <a:off x="5940853" y="-509786"/>
              <a:ext cx="1747507" cy="2008627"/>
            </a:xfrm>
            <a:custGeom>
              <a:avLst/>
              <a:gdLst>
                <a:gd name="connsiteX0" fmla="*/ 0 w 2008628"/>
                <a:gd name="connsiteY0" fmla="*/ 873753 h 1747506"/>
                <a:gd name="connsiteX1" fmla="*/ 436877 w 2008628"/>
                <a:gd name="connsiteY1" fmla="*/ 0 h 1747506"/>
                <a:gd name="connsiteX2" fmla="*/ 1571752 w 2008628"/>
                <a:gd name="connsiteY2" fmla="*/ 0 h 1747506"/>
                <a:gd name="connsiteX3" fmla="*/ 2008628 w 2008628"/>
                <a:gd name="connsiteY3" fmla="*/ 873753 h 1747506"/>
                <a:gd name="connsiteX4" fmla="*/ 1571752 w 2008628"/>
                <a:gd name="connsiteY4" fmla="*/ 1747506 h 1747506"/>
                <a:gd name="connsiteX5" fmla="*/ 436877 w 2008628"/>
                <a:gd name="connsiteY5" fmla="*/ 1747506 h 1747506"/>
                <a:gd name="connsiteX6" fmla="*/ 0 w 2008628"/>
                <a:gd name="connsiteY6" fmla="*/ 873753 h 174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8628" h="1747506">
                  <a:moveTo>
                    <a:pt x="1004314" y="0"/>
                  </a:moveTo>
                  <a:lnTo>
                    <a:pt x="2008627" y="380083"/>
                  </a:lnTo>
                  <a:lnTo>
                    <a:pt x="2008627" y="1367424"/>
                  </a:lnTo>
                  <a:lnTo>
                    <a:pt x="1004314" y="1747506"/>
                  </a:lnTo>
                  <a:lnTo>
                    <a:pt x="1" y="1367424"/>
                  </a:lnTo>
                  <a:lnTo>
                    <a:pt x="1" y="380083"/>
                  </a:lnTo>
                  <a:lnTo>
                    <a:pt x="1004314" y="0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2320" tIns="313011" rIns="272320" bIns="313011" numCol="1" spcCol="1270" anchor="ctr" anchorCtr="0">
              <a:noAutofit/>
            </a:bodyPr>
            <a:lstStyle/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600" kern="1200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2B581B18-4EDA-46C4-8136-5F805C593DC0}"/>
                </a:ext>
              </a:extLst>
            </p:cNvPr>
            <p:cNvSpPr/>
            <p:nvPr/>
          </p:nvSpPr>
          <p:spPr>
            <a:xfrm>
              <a:off x="4907830" y="1195472"/>
              <a:ext cx="1747507" cy="2008627"/>
            </a:xfrm>
            <a:custGeom>
              <a:avLst/>
              <a:gdLst>
                <a:gd name="connsiteX0" fmla="*/ 0 w 2008628"/>
                <a:gd name="connsiteY0" fmla="*/ 873753 h 1747506"/>
                <a:gd name="connsiteX1" fmla="*/ 436877 w 2008628"/>
                <a:gd name="connsiteY1" fmla="*/ 0 h 1747506"/>
                <a:gd name="connsiteX2" fmla="*/ 1571752 w 2008628"/>
                <a:gd name="connsiteY2" fmla="*/ 0 h 1747506"/>
                <a:gd name="connsiteX3" fmla="*/ 2008628 w 2008628"/>
                <a:gd name="connsiteY3" fmla="*/ 873753 h 1747506"/>
                <a:gd name="connsiteX4" fmla="*/ 1571752 w 2008628"/>
                <a:gd name="connsiteY4" fmla="*/ 1747506 h 1747506"/>
                <a:gd name="connsiteX5" fmla="*/ 436877 w 2008628"/>
                <a:gd name="connsiteY5" fmla="*/ 1747506 h 1747506"/>
                <a:gd name="connsiteX6" fmla="*/ 0 w 2008628"/>
                <a:gd name="connsiteY6" fmla="*/ 873753 h 174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8628" h="1747506">
                  <a:moveTo>
                    <a:pt x="1004314" y="0"/>
                  </a:moveTo>
                  <a:lnTo>
                    <a:pt x="2008627" y="380083"/>
                  </a:lnTo>
                  <a:lnTo>
                    <a:pt x="2008627" y="1367424"/>
                  </a:lnTo>
                  <a:lnTo>
                    <a:pt x="1004314" y="1747506"/>
                  </a:lnTo>
                  <a:lnTo>
                    <a:pt x="1" y="1367424"/>
                  </a:lnTo>
                  <a:lnTo>
                    <a:pt x="1" y="380083"/>
                  </a:lnTo>
                  <a:lnTo>
                    <a:pt x="1004314" y="0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94240" tIns="434931" rIns="394240" bIns="434931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200" kern="1200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BACCAF51-2EB3-4881-AB75-BC9702248230}"/>
                </a:ext>
              </a:extLst>
            </p:cNvPr>
            <p:cNvSpPr/>
            <p:nvPr/>
          </p:nvSpPr>
          <p:spPr>
            <a:xfrm>
              <a:off x="3080353" y="4579552"/>
              <a:ext cx="1747506" cy="2008628"/>
            </a:xfrm>
            <a:custGeom>
              <a:avLst/>
              <a:gdLst>
                <a:gd name="connsiteX0" fmla="*/ 0 w 2008628"/>
                <a:gd name="connsiteY0" fmla="*/ 873753 h 1747506"/>
                <a:gd name="connsiteX1" fmla="*/ 436877 w 2008628"/>
                <a:gd name="connsiteY1" fmla="*/ 0 h 1747506"/>
                <a:gd name="connsiteX2" fmla="*/ 1571752 w 2008628"/>
                <a:gd name="connsiteY2" fmla="*/ 0 h 1747506"/>
                <a:gd name="connsiteX3" fmla="*/ 2008628 w 2008628"/>
                <a:gd name="connsiteY3" fmla="*/ 873753 h 1747506"/>
                <a:gd name="connsiteX4" fmla="*/ 1571752 w 2008628"/>
                <a:gd name="connsiteY4" fmla="*/ 1747506 h 1747506"/>
                <a:gd name="connsiteX5" fmla="*/ 436877 w 2008628"/>
                <a:gd name="connsiteY5" fmla="*/ 1747506 h 1747506"/>
                <a:gd name="connsiteX6" fmla="*/ 0 w 2008628"/>
                <a:gd name="connsiteY6" fmla="*/ 873753 h 174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8628" h="1747506">
                  <a:moveTo>
                    <a:pt x="1004314" y="0"/>
                  </a:moveTo>
                  <a:lnTo>
                    <a:pt x="2008627" y="380083"/>
                  </a:lnTo>
                  <a:lnTo>
                    <a:pt x="2008627" y="1367424"/>
                  </a:lnTo>
                  <a:lnTo>
                    <a:pt x="1004314" y="1747506"/>
                  </a:lnTo>
                  <a:lnTo>
                    <a:pt x="1" y="1367424"/>
                  </a:lnTo>
                  <a:lnTo>
                    <a:pt x="1" y="380083"/>
                  </a:lnTo>
                  <a:lnTo>
                    <a:pt x="1004314" y="0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94240" tIns="434931" rIns="394240" bIns="434931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200" kern="1200" dirty="0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4A3F594B-F488-4F1A-9E44-3A5EC13205F5}"/>
                </a:ext>
              </a:extLst>
            </p:cNvPr>
            <p:cNvSpPr/>
            <p:nvPr/>
          </p:nvSpPr>
          <p:spPr>
            <a:xfrm>
              <a:off x="1193046" y="4579552"/>
              <a:ext cx="1747506" cy="2008628"/>
            </a:xfrm>
            <a:custGeom>
              <a:avLst/>
              <a:gdLst>
                <a:gd name="connsiteX0" fmla="*/ 0 w 2008628"/>
                <a:gd name="connsiteY0" fmla="*/ 873753 h 1747506"/>
                <a:gd name="connsiteX1" fmla="*/ 436877 w 2008628"/>
                <a:gd name="connsiteY1" fmla="*/ 0 h 1747506"/>
                <a:gd name="connsiteX2" fmla="*/ 1571752 w 2008628"/>
                <a:gd name="connsiteY2" fmla="*/ 0 h 1747506"/>
                <a:gd name="connsiteX3" fmla="*/ 2008628 w 2008628"/>
                <a:gd name="connsiteY3" fmla="*/ 873753 h 1747506"/>
                <a:gd name="connsiteX4" fmla="*/ 1571752 w 2008628"/>
                <a:gd name="connsiteY4" fmla="*/ 1747506 h 1747506"/>
                <a:gd name="connsiteX5" fmla="*/ 436877 w 2008628"/>
                <a:gd name="connsiteY5" fmla="*/ 1747506 h 1747506"/>
                <a:gd name="connsiteX6" fmla="*/ 0 w 2008628"/>
                <a:gd name="connsiteY6" fmla="*/ 873753 h 174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8628" h="1747506">
                  <a:moveTo>
                    <a:pt x="1004314" y="0"/>
                  </a:moveTo>
                  <a:lnTo>
                    <a:pt x="2008627" y="380083"/>
                  </a:lnTo>
                  <a:lnTo>
                    <a:pt x="2008627" y="1367424"/>
                  </a:lnTo>
                  <a:lnTo>
                    <a:pt x="1004314" y="1747506"/>
                  </a:lnTo>
                  <a:lnTo>
                    <a:pt x="1" y="1367424"/>
                  </a:lnTo>
                  <a:lnTo>
                    <a:pt x="1" y="380083"/>
                  </a:lnTo>
                  <a:lnTo>
                    <a:pt x="1004314" y="0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2320" tIns="313011" rIns="272320" bIns="313011" numCol="1" spcCol="1270" anchor="ctr" anchorCtr="0">
              <a:noAutofit/>
            </a:bodyPr>
            <a:lstStyle/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600" kern="1200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B569D8FC-7CE2-4930-92B8-0EC4B9333531}"/>
                </a:ext>
              </a:extLst>
            </p:cNvPr>
            <p:cNvSpPr/>
            <p:nvPr/>
          </p:nvSpPr>
          <p:spPr>
            <a:xfrm>
              <a:off x="2133084" y="6284476"/>
              <a:ext cx="1747506" cy="2008628"/>
            </a:xfrm>
            <a:custGeom>
              <a:avLst/>
              <a:gdLst>
                <a:gd name="connsiteX0" fmla="*/ 0 w 2008628"/>
                <a:gd name="connsiteY0" fmla="*/ 873753 h 1747506"/>
                <a:gd name="connsiteX1" fmla="*/ 436877 w 2008628"/>
                <a:gd name="connsiteY1" fmla="*/ 0 h 1747506"/>
                <a:gd name="connsiteX2" fmla="*/ 1571752 w 2008628"/>
                <a:gd name="connsiteY2" fmla="*/ 0 h 1747506"/>
                <a:gd name="connsiteX3" fmla="*/ 2008628 w 2008628"/>
                <a:gd name="connsiteY3" fmla="*/ 873753 h 1747506"/>
                <a:gd name="connsiteX4" fmla="*/ 1571752 w 2008628"/>
                <a:gd name="connsiteY4" fmla="*/ 1747506 h 1747506"/>
                <a:gd name="connsiteX5" fmla="*/ 436877 w 2008628"/>
                <a:gd name="connsiteY5" fmla="*/ 1747506 h 1747506"/>
                <a:gd name="connsiteX6" fmla="*/ 0 w 2008628"/>
                <a:gd name="connsiteY6" fmla="*/ 873753 h 174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8628" h="1747506">
                  <a:moveTo>
                    <a:pt x="1004314" y="0"/>
                  </a:moveTo>
                  <a:lnTo>
                    <a:pt x="2008627" y="380083"/>
                  </a:lnTo>
                  <a:lnTo>
                    <a:pt x="2008627" y="1367424"/>
                  </a:lnTo>
                  <a:lnTo>
                    <a:pt x="1004314" y="1747506"/>
                  </a:lnTo>
                  <a:lnTo>
                    <a:pt x="1" y="1367424"/>
                  </a:lnTo>
                  <a:lnTo>
                    <a:pt x="1" y="380083"/>
                  </a:lnTo>
                  <a:lnTo>
                    <a:pt x="1004314" y="0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94240" tIns="434931" rIns="394240" bIns="434931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200" kern="1200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D8AF4B72-91AA-4525-9569-5E266AF1BA18}"/>
                </a:ext>
              </a:extLst>
            </p:cNvPr>
            <p:cNvSpPr/>
            <p:nvPr/>
          </p:nvSpPr>
          <p:spPr>
            <a:xfrm>
              <a:off x="-658364" y="1142177"/>
              <a:ext cx="1747506" cy="2008628"/>
            </a:xfrm>
            <a:custGeom>
              <a:avLst/>
              <a:gdLst>
                <a:gd name="connsiteX0" fmla="*/ 0 w 2008628"/>
                <a:gd name="connsiteY0" fmla="*/ 873753 h 1747506"/>
                <a:gd name="connsiteX1" fmla="*/ 436877 w 2008628"/>
                <a:gd name="connsiteY1" fmla="*/ 0 h 1747506"/>
                <a:gd name="connsiteX2" fmla="*/ 1571752 w 2008628"/>
                <a:gd name="connsiteY2" fmla="*/ 0 h 1747506"/>
                <a:gd name="connsiteX3" fmla="*/ 2008628 w 2008628"/>
                <a:gd name="connsiteY3" fmla="*/ 873753 h 1747506"/>
                <a:gd name="connsiteX4" fmla="*/ 1571752 w 2008628"/>
                <a:gd name="connsiteY4" fmla="*/ 1747506 h 1747506"/>
                <a:gd name="connsiteX5" fmla="*/ 436877 w 2008628"/>
                <a:gd name="connsiteY5" fmla="*/ 1747506 h 1747506"/>
                <a:gd name="connsiteX6" fmla="*/ 0 w 2008628"/>
                <a:gd name="connsiteY6" fmla="*/ 873753 h 174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8628" h="1747506">
                  <a:moveTo>
                    <a:pt x="1004314" y="0"/>
                  </a:moveTo>
                  <a:lnTo>
                    <a:pt x="2008627" y="380083"/>
                  </a:lnTo>
                  <a:lnTo>
                    <a:pt x="2008627" y="1367424"/>
                  </a:lnTo>
                  <a:lnTo>
                    <a:pt x="1004314" y="1747506"/>
                  </a:lnTo>
                  <a:lnTo>
                    <a:pt x="1" y="1367424"/>
                  </a:lnTo>
                  <a:lnTo>
                    <a:pt x="1" y="380083"/>
                  </a:lnTo>
                  <a:lnTo>
                    <a:pt x="1004314" y="0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94240" tIns="434931" rIns="394240" bIns="434931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200" kern="1200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60E3461C-BC5B-4B1E-9D75-AF1E59F954A4}"/>
                </a:ext>
              </a:extLst>
            </p:cNvPr>
            <p:cNvSpPr/>
            <p:nvPr/>
          </p:nvSpPr>
          <p:spPr>
            <a:xfrm>
              <a:off x="-704533" y="4571801"/>
              <a:ext cx="1747506" cy="2008628"/>
            </a:xfrm>
            <a:custGeom>
              <a:avLst/>
              <a:gdLst>
                <a:gd name="connsiteX0" fmla="*/ 0 w 2008628"/>
                <a:gd name="connsiteY0" fmla="*/ 873753 h 1747506"/>
                <a:gd name="connsiteX1" fmla="*/ 436877 w 2008628"/>
                <a:gd name="connsiteY1" fmla="*/ 0 h 1747506"/>
                <a:gd name="connsiteX2" fmla="*/ 1571752 w 2008628"/>
                <a:gd name="connsiteY2" fmla="*/ 0 h 1747506"/>
                <a:gd name="connsiteX3" fmla="*/ 2008628 w 2008628"/>
                <a:gd name="connsiteY3" fmla="*/ 873753 h 1747506"/>
                <a:gd name="connsiteX4" fmla="*/ 1571752 w 2008628"/>
                <a:gd name="connsiteY4" fmla="*/ 1747506 h 1747506"/>
                <a:gd name="connsiteX5" fmla="*/ 436877 w 2008628"/>
                <a:gd name="connsiteY5" fmla="*/ 1747506 h 1747506"/>
                <a:gd name="connsiteX6" fmla="*/ 0 w 2008628"/>
                <a:gd name="connsiteY6" fmla="*/ 873753 h 174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8628" h="1747506">
                  <a:moveTo>
                    <a:pt x="1004314" y="0"/>
                  </a:moveTo>
                  <a:lnTo>
                    <a:pt x="2008627" y="380083"/>
                  </a:lnTo>
                  <a:lnTo>
                    <a:pt x="2008627" y="1367424"/>
                  </a:lnTo>
                  <a:lnTo>
                    <a:pt x="1004314" y="1747506"/>
                  </a:lnTo>
                  <a:lnTo>
                    <a:pt x="1" y="1367424"/>
                  </a:lnTo>
                  <a:lnTo>
                    <a:pt x="1" y="380083"/>
                  </a:lnTo>
                  <a:lnTo>
                    <a:pt x="1004314" y="0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2320" tIns="313011" rIns="272320" bIns="313011" numCol="1" spcCol="1270" anchor="ctr" anchorCtr="0">
              <a:noAutofit/>
            </a:bodyPr>
            <a:lstStyle/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600" kern="1200"/>
            </a:p>
          </p:txBody>
        </p: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86AC49DB-A043-4EE1-B959-1260CBFD8BE7}"/>
              </a:ext>
            </a:extLst>
          </p:cNvPr>
          <p:cNvSpPr/>
          <p:nvPr/>
        </p:nvSpPr>
        <p:spPr>
          <a:xfrm>
            <a:off x="7122516" y="2035960"/>
            <a:ext cx="5069484" cy="2108719"/>
          </a:xfrm>
          <a:prstGeom prst="rect">
            <a:avLst/>
          </a:prstGeom>
          <a:solidFill>
            <a:srgbClr val="068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23">
            <a:extLst>
              <a:ext uri="{FF2B5EF4-FFF2-40B4-BE49-F238E27FC236}">
                <a16:creationId xmlns:a16="http://schemas.microsoft.com/office/drawing/2014/main" id="{B449CAE7-7B9C-476B-A4DB-6187C00674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65944" y="2174634"/>
            <a:ext cx="3628762" cy="1781033"/>
          </a:xfrm>
        </p:spPr>
        <p:txBody>
          <a:bodyPr>
            <a:norm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6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基于</a:t>
            </a:r>
            <a:r>
              <a:rPr lang="en-US" altLang="zh-CN" sz="36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HIS</a:t>
            </a:r>
            <a:r>
              <a:rPr lang="zh-CN" altLang="en-US" sz="36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变换的</a:t>
            </a:r>
            <a:br>
              <a:rPr lang="en-US" altLang="zh-CN" sz="36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</a:br>
            <a:r>
              <a:rPr lang="zh-CN" altLang="en-US" sz="36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影像融合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E81B3D84-755A-4B3A-A9E3-2AED31D95C00}"/>
              </a:ext>
            </a:extLst>
          </p:cNvPr>
          <p:cNvSpPr txBox="1"/>
          <p:nvPr/>
        </p:nvSpPr>
        <p:spPr>
          <a:xfrm>
            <a:off x="6096000" y="5827677"/>
            <a:ext cx="5791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rgbClr val="068695"/>
                </a:solidFill>
              </a:rPr>
              <a:t>小组成员 </a:t>
            </a:r>
            <a:r>
              <a:rPr lang="en-US" altLang="zh-CN" sz="2400" dirty="0">
                <a:solidFill>
                  <a:srgbClr val="068695"/>
                </a:solidFill>
              </a:rPr>
              <a:t>deleted</a:t>
            </a:r>
            <a:r>
              <a:rPr lang="zh-CN" altLang="en-US" sz="2400" dirty="0">
                <a:solidFill>
                  <a:srgbClr val="068695"/>
                </a:solidFill>
              </a:rPr>
              <a:t>😀</a:t>
            </a:r>
          </a:p>
        </p:txBody>
      </p:sp>
    </p:spTree>
    <p:extLst>
      <p:ext uri="{BB962C8B-B14F-4D97-AF65-F5344CB8AC3E}">
        <p14:creationId xmlns:p14="http://schemas.microsoft.com/office/powerpoint/2010/main" val="3716662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455301DC-8E98-4CF1-988C-0D86F6378B48}"/>
              </a:ext>
            </a:extLst>
          </p:cNvPr>
          <p:cNvGrpSpPr/>
          <p:nvPr/>
        </p:nvGrpSpPr>
        <p:grpSpPr>
          <a:xfrm>
            <a:off x="484139" y="1532699"/>
            <a:ext cx="5456294" cy="4615441"/>
            <a:chOff x="3547189" y="324327"/>
            <a:chExt cx="5456294" cy="4615441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2F8A3BFE-8F38-4B26-8013-2888443A03E1}"/>
                </a:ext>
              </a:extLst>
            </p:cNvPr>
            <p:cNvSpPr/>
            <p:nvPr/>
          </p:nvSpPr>
          <p:spPr>
            <a:xfrm>
              <a:off x="3547189" y="324327"/>
              <a:ext cx="5456294" cy="523220"/>
            </a:xfrm>
            <a:prstGeom prst="rect">
              <a:avLst/>
            </a:prstGeom>
            <a:solidFill>
              <a:srgbClr val="0686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融合后的图像</a:t>
              </a:r>
            </a:p>
          </p:txBody>
        </p:sp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BBC3F74A-6FD7-444E-9E2C-8E77D90687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47189" y="847547"/>
              <a:ext cx="5456294" cy="4092221"/>
            </a:xfrm>
            <a:prstGeom prst="rect">
              <a:avLst/>
            </a:prstGeom>
          </p:spPr>
        </p:pic>
      </p:grp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69218B64-57C0-4476-A261-2C407EF95072}"/>
              </a:ext>
            </a:extLst>
          </p:cNvPr>
          <p:cNvSpPr/>
          <p:nvPr/>
        </p:nvSpPr>
        <p:spPr>
          <a:xfrm rot="5400000">
            <a:off x="37182" y="-460156"/>
            <a:ext cx="1822957" cy="1254448"/>
          </a:xfrm>
          <a:prstGeom prst="roundRect">
            <a:avLst/>
          </a:prstGeom>
          <a:solidFill>
            <a:srgbClr val="068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E15DEB9-6EBF-4A79-A38D-6FDCFDDE4986}"/>
              </a:ext>
            </a:extLst>
          </p:cNvPr>
          <p:cNvSpPr txBox="1"/>
          <p:nvPr/>
        </p:nvSpPr>
        <p:spPr>
          <a:xfrm>
            <a:off x="1974715" y="330742"/>
            <a:ext cx="41926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68695"/>
                </a:solidFill>
              </a:rPr>
              <a:t>结果展示</a:t>
            </a:r>
            <a:r>
              <a:rPr lang="en-US" altLang="zh-CN" sz="2800" b="1" dirty="0">
                <a:solidFill>
                  <a:srgbClr val="068695"/>
                </a:solidFill>
              </a:rPr>
              <a:t> </a:t>
            </a:r>
            <a:endParaRPr lang="zh-CN" altLang="en-US" sz="2800" b="1" dirty="0">
              <a:solidFill>
                <a:srgbClr val="068695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FB2F7E5-5842-4387-8F85-3A8DDBE01394}"/>
              </a:ext>
            </a:extLst>
          </p:cNvPr>
          <p:cNvSpPr txBox="1"/>
          <p:nvPr/>
        </p:nvSpPr>
        <p:spPr>
          <a:xfrm>
            <a:off x="484139" y="59464"/>
            <a:ext cx="929042" cy="794498"/>
          </a:xfrm>
          <a:prstGeom prst="rect">
            <a:avLst/>
          </a:prstGeom>
          <a:noFill/>
          <a:ln w="19050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dirty="0">
                <a:ln w="22225">
                  <a:noFill/>
                </a:ln>
                <a:solidFill>
                  <a:schemeClr val="bg1">
                    <a:alpha val="73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02</a:t>
            </a:r>
            <a:endParaRPr lang="zh-CN" altLang="en-US" dirty="0">
              <a:ln w="22225">
                <a:noFill/>
              </a:ln>
              <a:solidFill>
                <a:schemeClr val="bg1">
                  <a:alpha val="73000"/>
                </a:schemeClr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F318CE6-FAC4-4891-9B3A-540A67B7EBA5}"/>
              </a:ext>
            </a:extLst>
          </p:cNvPr>
          <p:cNvGrpSpPr/>
          <p:nvPr/>
        </p:nvGrpSpPr>
        <p:grpSpPr>
          <a:xfrm>
            <a:off x="6387096" y="1532700"/>
            <a:ext cx="5456294" cy="4615440"/>
            <a:chOff x="6275336" y="1492060"/>
            <a:chExt cx="5456294" cy="4615440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DBF25731-7CCE-466B-ADA8-82AF5404DB31}"/>
                </a:ext>
              </a:extLst>
            </p:cNvPr>
            <p:cNvSpPr/>
            <p:nvPr/>
          </p:nvSpPr>
          <p:spPr>
            <a:xfrm>
              <a:off x="6275336" y="1492060"/>
              <a:ext cx="5456294" cy="523220"/>
            </a:xfrm>
            <a:prstGeom prst="rect">
              <a:avLst/>
            </a:prstGeom>
            <a:solidFill>
              <a:srgbClr val="0686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高分辨率图像</a:t>
              </a: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290FB64F-37DB-4AD6-861D-753D8C149D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75336" y="2015279"/>
              <a:ext cx="5456294" cy="4092221"/>
            </a:xfrm>
            <a:prstGeom prst="rect">
              <a:avLst/>
            </a:prstGeom>
          </p:spPr>
        </p:pic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A0C0EA0D-0E91-448A-AE8E-AA24909DA1B5}"/>
              </a:ext>
            </a:extLst>
          </p:cNvPr>
          <p:cNvGrpSpPr/>
          <p:nvPr/>
        </p:nvGrpSpPr>
        <p:grpSpPr>
          <a:xfrm>
            <a:off x="484139" y="1532699"/>
            <a:ext cx="5456294" cy="4615441"/>
            <a:chOff x="538686" y="1371620"/>
            <a:chExt cx="5456294" cy="4615441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CEC3B765-F806-4DC7-BD07-E4327874B1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8686" y="1894840"/>
              <a:ext cx="5456294" cy="4092221"/>
            </a:xfrm>
            <a:prstGeom prst="rect">
              <a:avLst/>
            </a:prstGeom>
          </p:spPr>
        </p:pic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6F56E360-7E8D-47F3-A445-120BDE3DA474}"/>
                </a:ext>
              </a:extLst>
            </p:cNvPr>
            <p:cNvSpPr/>
            <p:nvPr/>
          </p:nvSpPr>
          <p:spPr>
            <a:xfrm>
              <a:off x="538686" y="1371620"/>
              <a:ext cx="5456294" cy="523220"/>
            </a:xfrm>
            <a:prstGeom prst="rect">
              <a:avLst/>
            </a:prstGeom>
            <a:solidFill>
              <a:srgbClr val="0686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多光谱图像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055522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>
            <a:extLst>
              <a:ext uri="{FF2B5EF4-FFF2-40B4-BE49-F238E27FC236}">
                <a16:creationId xmlns:a16="http://schemas.microsoft.com/office/drawing/2014/main" id="{86AB5C8A-A57A-40F2-98E3-2FDE8A47B9C0}"/>
              </a:ext>
            </a:extLst>
          </p:cNvPr>
          <p:cNvGrpSpPr/>
          <p:nvPr/>
        </p:nvGrpSpPr>
        <p:grpSpPr>
          <a:xfrm>
            <a:off x="4219161" y="1606214"/>
            <a:ext cx="3753677" cy="3438236"/>
            <a:chOff x="4768435" y="1448167"/>
            <a:chExt cx="3753677" cy="3438236"/>
          </a:xfrm>
        </p:grpSpPr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5A6F5F84-4EED-4003-8643-66BD3113C8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037"/>
            <a:stretch/>
          </p:blipFill>
          <p:spPr>
            <a:xfrm>
              <a:off x="4768435" y="1448167"/>
              <a:ext cx="3753677" cy="3037427"/>
            </a:xfrm>
            <a:prstGeom prst="rect">
              <a:avLst/>
            </a:prstGeom>
          </p:spPr>
        </p:pic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6B8A1CD5-1411-49F4-A3D0-C8F51B7F9EA4}"/>
                </a:ext>
              </a:extLst>
            </p:cNvPr>
            <p:cNvSpPr/>
            <p:nvPr/>
          </p:nvSpPr>
          <p:spPr>
            <a:xfrm>
              <a:off x="4768435" y="4477153"/>
              <a:ext cx="3753677" cy="409250"/>
            </a:xfrm>
            <a:prstGeom prst="rect">
              <a:avLst/>
            </a:prstGeom>
            <a:solidFill>
              <a:srgbClr val="068695">
                <a:alpha val="9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FFD-net</a:t>
              </a:r>
              <a:r>
                <a:rPr lang="zh-CN" altLang="en-US" dirty="0"/>
                <a:t>处理后的融合图像</a:t>
              </a: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1698AECC-35C5-4338-9399-74E4AD4042E8}"/>
              </a:ext>
            </a:extLst>
          </p:cNvPr>
          <p:cNvGrpSpPr/>
          <p:nvPr/>
        </p:nvGrpSpPr>
        <p:grpSpPr>
          <a:xfrm>
            <a:off x="8220137" y="1598514"/>
            <a:ext cx="3753680" cy="3434613"/>
            <a:chOff x="8578859" y="1332225"/>
            <a:chExt cx="3753680" cy="3434613"/>
          </a:xfrm>
        </p:grpSpPr>
        <p:pic>
          <p:nvPicPr>
            <p:cNvPr id="31" name="图片 30">
              <a:extLst>
                <a:ext uri="{FF2B5EF4-FFF2-40B4-BE49-F238E27FC236}">
                  <a16:creationId xmlns:a16="http://schemas.microsoft.com/office/drawing/2014/main" id="{186A83EA-34CD-43DA-A929-EA11745B49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966"/>
            <a:stretch/>
          </p:blipFill>
          <p:spPr>
            <a:xfrm>
              <a:off x="8578863" y="1332225"/>
              <a:ext cx="3753676" cy="3037426"/>
            </a:xfrm>
            <a:prstGeom prst="rect">
              <a:avLst/>
            </a:prstGeom>
          </p:spPr>
        </p:pic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496E0730-FCDB-4FEE-BCB7-3624B7BADF71}"/>
                </a:ext>
              </a:extLst>
            </p:cNvPr>
            <p:cNvSpPr/>
            <p:nvPr/>
          </p:nvSpPr>
          <p:spPr>
            <a:xfrm>
              <a:off x="8578859" y="4357588"/>
              <a:ext cx="3753677" cy="409250"/>
            </a:xfrm>
            <a:prstGeom prst="rect">
              <a:avLst/>
            </a:prstGeom>
            <a:solidFill>
              <a:srgbClr val="068695">
                <a:alpha val="9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利用</a:t>
              </a:r>
              <a:r>
                <a:rPr lang="en-US" altLang="zh-CN" dirty="0"/>
                <a:t>PS</a:t>
              </a:r>
              <a:r>
                <a:rPr lang="zh-CN" altLang="en-US" dirty="0"/>
                <a:t>融合的图像</a:t>
              </a: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A21AB319-8018-442A-8E94-1B6EE2AB899A}"/>
              </a:ext>
            </a:extLst>
          </p:cNvPr>
          <p:cNvGrpSpPr/>
          <p:nvPr/>
        </p:nvGrpSpPr>
        <p:grpSpPr>
          <a:xfrm>
            <a:off x="218188" y="1590412"/>
            <a:ext cx="3753677" cy="3442715"/>
            <a:chOff x="317343" y="1618208"/>
            <a:chExt cx="3753677" cy="3442715"/>
          </a:xfrm>
        </p:grpSpPr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C4F64970-D0CE-4429-9FB2-3A39D94D83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343" y="1618208"/>
              <a:ext cx="3753677" cy="3037427"/>
            </a:xfrm>
            <a:prstGeom prst="rect">
              <a:avLst/>
            </a:prstGeom>
          </p:spPr>
        </p:pic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BC9F8849-84C6-4EF1-B5D0-027A2640607D}"/>
                </a:ext>
              </a:extLst>
            </p:cNvPr>
            <p:cNvSpPr/>
            <p:nvPr/>
          </p:nvSpPr>
          <p:spPr>
            <a:xfrm>
              <a:off x="317343" y="4651673"/>
              <a:ext cx="3753677" cy="409250"/>
            </a:xfrm>
            <a:prstGeom prst="rect">
              <a:avLst/>
            </a:prstGeom>
            <a:solidFill>
              <a:srgbClr val="068695">
                <a:alpha val="9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原融合图像</a:t>
              </a: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58ADA68B-B868-48D4-A336-FF7CA3CB3787}"/>
              </a:ext>
            </a:extLst>
          </p:cNvPr>
          <p:cNvGrpSpPr/>
          <p:nvPr/>
        </p:nvGrpSpPr>
        <p:grpSpPr>
          <a:xfrm>
            <a:off x="864277" y="1280819"/>
            <a:ext cx="5456296" cy="5008608"/>
            <a:chOff x="656858" y="1134616"/>
            <a:chExt cx="5456296" cy="5008608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67550E18-4CFB-4CA4-A810-985D708A5E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6860" y="1657837"/>
              <a:ext cx="5456294" cy="4485387"/>
            </a:xfrm>
            <a:prstGeom prst="rect">
              <a:avLst/>
            </a:prstGeom>
          </p:spPr>
        </p:pic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A005E703-6E38-4EEA-8D90-43AD05C336AA}"/>
                </a:ext>
              </a:extLst>
            </p:cNvPr>
            <p:cNvSpPr/>
            <p:nvPr/>
          </p:nvSpPr>
          <p:spPr>
            <a:xfrm>
              <a:off x="656858" y="1134616"/>
              <a:ext cx="5456294" cy="523220"/>
            </a:xfrm>
            <a:prstGeom prst="rect">
              <a:avLst/>
            </a:prstGeom>
            <a:solidFill>
              <a:srgbClr val="068695">
                <a:alpha val="9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融合后的图像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FDE2DAAD-D23D-48C6-8AF3-F079B978A0B2}"/>
              </a:ext>
            </a:extLst>
          </p:cNvPr>
          <p:cNvGrpSpPr/>
          <p:nvPr/>
        </p:nvGrpSpPr>
        <p:grpSpPr>
          <a:xfrm>
            <a:off x="6517517" y="1292882"/>
            <a:ext cx="5456295" cy="4996545"/>
            <a:chOff x="4298862" y="351796"/>
            <a:chExt cx="5456295" cy="4996545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7F547D00-E879-4E9C-8278-10C0FFF02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8862" y="862953"/>
              <a:ext cx="5456295" cy="4485388"/>
            </a:xfrm>
            <a:prstGeom prst="rect">
              <a:avLst/>
            </a:prstGeom>
          </p:spPr>
        </p:pic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5E894CDE-967E-4F06-9241-11AC8CFFED32}"/>
                </a:ext>
              </a:extLst>
            </p:cNvPr>
            <p:cNvSpPr/>
            <p:nvPr/>
          </p:nvSpPr>
          <p:spPr>
            <a:xfrm>
              <a:off x="4298863" y="351796"/>
              <a:ext cx="5456294" cy="523220"/>
            </a:xfrm>
            <a:prstGeom prst="rect">
              <a:avLst/>
            </a:prstGeom>
            <a:solidFill>
              <a:srgbClr val="0686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融合后的图像</a:t>
              </a:r>
            </a:p>
          </p:txBody>
        </p:sp>
      </p:grp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69218B64-57C0-4476-A261-2C407EF95072}"/>
              </a:ext>
            </a:extLst>
          </p:cNvPr>
          <p:cNvSpPr/>
          <p:nvPr/>
        </p:nvSpPr>
        <p:spPr>
          <a:xfrm rot="5400000">
            <a:off x="37182" y="-460156"/>
            <a:ext cx="1822957" cy="1254448"/>
          </a:xfrm>
          <a:prstGeom prst="roundRect">
            <a:avLst/>
          </a:prstGeom>
          <a:solidFill>
            <a:srgbClr val="068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E15DEB9-6EBF-4A79-A38D-6FDCFDDE4986}"/>
              </a:ext>
            </a:extLst>
          </p:cNvPr>
          <p:cNvSpPr txBox="1"/>
          <p:nvPr/>
        </p:nvSpPr>
        <p:spPr>
          <a:xfrm>
            <a:off x="1974715" y="330742"/>
            <a:ext cx="41926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68695"/>
                </a:solidFill>
              </a:rPr>
              <a:t>不同处理方式比较</a:t>
            </a:r>
            <a:r>
              <a:rPr lang="en-US" altLang="zh-CN" sz="2800" b="1" dirty="0">
                <a:solidFill>
                  <a:srgbClr val="068695"/>
                </a:solidFill>
              </a:rPr>
              <a:t> </a:t>
            </a:r>
            <a:endParaRPr lang="zh-CN" altLang="en-US" sz="2800" b="1" dirty="0">
              <a:solidFill>
                <a:srgbClr val="068695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FB2F7E5-5842-4387-8F85-3A8DDBE01394}"/>
              </a:ext>
            </a:extLst>
          </p:cNvPr>
          <p:cNvSpPr txBox="1"/>
          <p:nvPr/>
        </p:nvSpPr>
        <p:spPr>
          <a:xfrm>
            <a:off x="484139" y="59464"/>
            <a:ext cx="929042" cy="794498"/>
          </a:xfrm>
          <a:prstGeom prst="rect">
            <a:avLst/>
          </a:prstGeom>
          <a:noFill/>
          <a:ln w="19050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dirty="0">
                <a:ln w="22225">
                  <a:noFill/>
                </a:ln>
                <a:solidFill>
                  <a:schemeClr val="bg1">
                    <a:alpha val="73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02</a:t>
            </a:r>
            <a:endParaRPr lang="zh-CN" altLang="en-US" dirty="0">
              <a:ln w="22225">
                <a:noFill/>
              </a:ln>
              <a:solidFill>
                <a:schemeClr val="bg1">
                  <a:alpha val="73000"/>
                </a:schemeClr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9BC05ED4-D4E6-4E08-876D-F780425BBFA2}"/>
              </a:ext>
            </a:extLst>
          </p:cNvPr>
          <p:cNvGrpSpPr/>
          <p:nvPr/>
        </p:nvGrpSpPr>
        <p:grpSpPr>
          <a:xfrm>
            <a:off x="6515144" y="1292882"/>
            <a:ext cx="5456295" cy="5008608"/>
            <a:chOff x="6290223" y="1359201"/>
            <a:chExt cx="5456295" cy="5008608"/>
          </a:xfrm>
        </p:grpSpPr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FAC87251-3D96-49E4-A2B1-CD3E3CDC350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90224" y="1882423"/>
              <a:ext cx="5456294" cy="4485386"/>
            </a:xfrm>
            <a:prstGeom prst="rect">
              <a:avLst/>
            </a:prstGeom>
          </p:spPr>
        </p:pic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70A0DABE-AAD2-435F-BD43-B41EE548B76F}"/>
                </a:ext>
              </a:extLst>
            </p:cNvPr>
            <p:cNvSpPr/>
            <p:nvPr/>
          </p:nvSpPr>
          <p:spPr>
            <a:xfrm>
              <a:off x="6290223" y="1359201"/>
              <a:ext cx="5456294" cy="523220"/>
            </a:xfrm>
            <a:prstGeom prst="rect">
              <a:avLst/>
            </a:prstGeom>
            <a:solidFill>
              <a:srgbClr val="0686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经过</a:t>
              </a:r>
              <a:r>
                <a:rPr lang="en-US" altLang="zh-CN" dirty="0"/>
                <a:t>FFD-net</a:t>
              </a:r>
              <a:r>
                <a:rPr lang="zh-CN" altLang="en-US" dirty="0"/>
                <a:t>处理后的高分辨率图像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FD145C08-A2E8-483E-AF59-31705F263F43}"/>
              </a:ext>
            </a:extLst>
          </p:cNvPr>
          <p:cNvGrpSpPr/>
          <p:nvPr/>
        </p:nvGrpSpPr>
        <p:grpSpPr>
          <a:xfrm>
            <a:off x="864274" y="1275164"/>
            <a:ext cx="5456297" cy="4997254"/>
            <a:chOff x="1149830" y="958921"/>
            <a:chExt cx="5456297" cy="4997254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25767E93-0757-4BF4-9DC5-BFA3295E803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9831" y="1470786"/>
              <a:ext cx="5456296" cy="4485389"/>
            </a:xfrm>
            <a:prstGeom prst="rect">
              <a:avLst/>
            </a:prstGeom>
          </p:spPr>
        </p:pic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351427D0-F833-4CC2-ADE6-C5120D74B3D5}"/>
                </a:ext>
              </a:extLst>
            </p:cNvPr>
            <p:cNvSpPr/>
            <p:nvPr/>
          </p:nvSpPr>
          <p:spPr>
            <a:xfrm>
              <a:off x="1149830" y="958921"/>
              <a:ext cx="5456294" cy="523220"/>
            </a:xfrm>
            <a:prstGeom prst="rect">
              <a:avLst/>
            </a:prstGeom>
            <a:solidFill>
              <a:srgbClr val="0686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原高分辨率图像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28673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>
            <a:extLst>
              <a:ext uri="{FF2B5EF4-FFF2-40B4-BE49-F238E27FC236}">
                <a16:creationId xmlns:a16="http://schemas.microsoft.com/office/drawing/2014/main" id="{5F5EC9F2-6C49-40D1-A49D-6FCF16B486F0}"/>
              </a:ext>
            </a:extLst>
          </p:cNvPr>
          <p:cNvSpPr/>
          <p:nvPr/>
        </p:nvSpPr>
        <p:spPr>
          <a:xfrm>
            <a:off x="2397169" y="-35780"/>
            <a:ext cx="7587691" cy="407645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91A0B216-CCDF-44A6-9401-7121730F0ACE}"/>
              </a:ext>
            </a:extLst>
          </p:cNvPr>
          <p:cNvSpPr/>
          <p:nvPr/>
        </p:nvSpPr>
        <p:spPr>
          <a:xfrm>
            <a:off x="3048844" y="6474258"/>
            <a:ext cx="6954950" cy="407645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0756DBFC-9A1E-40C8-BEDA-DBBBF43C41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976"/>
          <a:stretch/>
        </p:blipFill>
        <p:spPr>
          <a:xfrm>
            <a:off x="9891020" y="-23902"/>
            <a:ext cx="2314913" cy="3986028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8A9898C7-DC46-4FD1-8879-F52F4B5320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478"/>
          <a:stretch/>
        </p:blipFill>
        <p:spPr>
          <a:xfrm>
            <a:off x="9891020" y="3873263"/>
            <a:ext cx="2334596" cy="2984737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FC15018D-5F62-4D8C-9987-E8CEACB9BA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5672"/>
          <a:stretch/>
        </p:blipFill>
        <p:spPr>
          <a:xfrm>
            <a:off x="-194" y="3897166"/>
            <a:ext cx="3222914" cy="2984737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3CBE1957-3254-409C-939F-C62CECDE02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5349"/>
          <a:stretch/>
        </p:blipFill>
        <p:spPr>
          <a:xfrm>
            <a:off x="-51802" y="0"/>
            <a:ext cx="2448972" cy="3897165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3F95271D-28AE-4CEB-A332-CD1263731D63}"/>
              </a:ext>
            </a:extLst>
          </p:cNvPr>
          <p:cNvSpPr/>
          <p:nvPr/>
        </p:nvSpPr>
        <p:spPr>
          <a:xfrm>
            <a:off x="-186085" y="-304003"/>
            <a:ext cx="12526299" cy="7334918"/>
          </a:xfrm>
          <a:prstGeom prst="rect">
            <a:avLst/>
          </a:prstGeom>
          <a:solidFill>
            <a:srgbClr val="626262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C555C5E9-27C9-4ABD-AB5C-1684D42963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1892" y="151025"/>
            <a:ext cx="7815591" cy="64248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032EE86-2F5C-4A37-8AAF-79DAE1B60C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270" y="151025"/>
            <a:ext cx="7828213" cy="64248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43D9AFE0-D568-4A02-9BCF-CDCCC92895A9}"/>
              </a:ext>
            </a:extLst>
          </p:cNvPr>
          <p:cNvSpPr/>
          <p:nvPr/>
        </p:nvSpPr>
        <p:spPr>
          <a:xfrm>
            <a:off x="-301380" y="-446146"/>
            <a:ext cx="12756887" cy="7619203"/>
          </a:xfrm>
          <a:prstGeom prst="rect">
            <a:avLst/>
          </a:prstGeom>
          <a:solidFill>
            <a:srgbClr val="3746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7E4822C-6C13-4E5D-98FE-1E86DD5BBE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270" y="151024"/>
            <a:ext cx="7815591" cy="64248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0" name="剪去对角的矩形 5">
            <a:extLst>
              <a:ext uri="{FF2B5EF4-FFF2-40B4-BE49-F238E27FC236}">
                <a16:creationId xmlns:a16="http://schemas.microsoft.com/office/drawing/2014/main" id="{BFB056A5-AFB3-4B99-A170-58AFC3C9EDD6}"/>
              </a:ext>
            </a:extLst>
          </p:cNvPr>
          <p:cNvSpPr/>
          <p:nvPr/>
        </p:nvSpPr>
        <p:spPr>
          <a:xfrm>
            <a:off x="3347355" y="96077"/>
            <a:ext cx="5444202" cy="6610898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08A3B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5AA9389-C020-4800-A013-66423B35ACDB}"/>
              </a:ext>
            </a:extLst>
          </p:cNvPr>
          <p:cNvSpPr txBox="1"/>
          <p:nvPr/>
        </p:nvSpPr>
        <p:spPr>
          <a:xfrm>
            <a:off x="4446930" y="1654342"/>
            <a:ext cx="3625186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500" b="1" kern="2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感谢倾听</a:t>
            </a:r>
          </a:p>
        </p:txBody>
      </p:sp>
      <p:sp>
        <p:nvSpPr>
          <p:cNvPr id="21" name="剪去对角的矩形 5">
            <a:extLst>
              <a:ext uri="{FF2B5EF4-FFF2-40B4-BE49-F238E27FC236}">
                <a16:creationId xmlns:a16="http://schemas.microsoft.com/office/drawing/2014/main" id="{2235AF27-FD1E-4688-B9A9-87892B3BD3C3}"/>
              </a:ext>
            </a:extLst>
          </p:cNvPr>
          <p:cNvSpPr/>
          <p:nvPr/>
        </p:nvSpPr>
        <p:spPr>
          <a:xfrm rot="5400000">
            <a:off x="4166252" y="1685466"/>
            <a:ext cx="3846869" cy="3630704"/>
          </a:xfrm>
          <a:prstGeom prst="snip2Diag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8081967"/>
      </p:ext>
    </p:extLst>
  </p:cSld>
  <p:clrMapOvr>
    <a:masterClrMapping/>
  </p:clrMapOvr>
  <p:transition spd="slow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500"/>
                            </p:stCondLst>
                            <p:childTnLst>
                              <p:par>
                                <p:cTn id="16" presetID="50" presetClass="entr" presetSubtype="0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0"/>
                            </p:stCondLst>
                            <p:childTnLst>
                              <p:par>
                                <p:cTn id="22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0" grpId="0" animBg="1"/>
      <p:bldP spid="17" grpId="0"/>
      <p:bldP spid="2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>
                <a:solidFill>
                  <a:schemeClr val="bg1"/>
                </a:solidFill>
              </a:rPr>
              <a:t>2</a:t>
            </a:fld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" name="剪去对角的矩形 5"/>
          <p:cNvSpPr/>
          <p:nvPr/>
        </p:nvSpPr>
        <p:spPr>
          <a:xfrm>
            <a:off x="3566160" y="692150"/>
            <a:ext cx="4724400" cy="5473700"/>
          </a:xfrm>
          <a:prstGeom prst="snip2DiagRect">
            <a:avLst/>
          </a:prstGeom>
          <a:solidFill>
            <a:srgbClr val="08A3B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FF0B7A81-E035-4D9D-BF1F-4DDD19131798}"/>
              </a:ext>
            </a:extLst>
          </p:cNvPr>
          <p:cNvGrpSpPr/>
          <p:nvPr/>
        </p:nvGrpSpPr>
        <p:grpSpPr>
          <a:xfrm>
            <a:off x="4150643" y="692150"/>
            <a:ext cx="5170844" cy="4341766"/>
            <a:chOff x="4150643" y="692150"/>
            <a:chExt cx="5170844" cy="4341766"/>
          </a:xfrm>
        </p:grpSpPr>
        <p:grpSp>
          <p:nvGrpSpPr>
            <p:cNvPr id="8" name="5dda52cd-8361-4aa0-86b8-f2baddada16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4150643" y="692150"/>
              <a:ext cx="5170844" cy="4341766"/>
              <a:chOff x="4477185" y="1399562"/>
              <a:chExt cx="5170844" cy="4341766"/>
            </a:xfrm>
          </p:grpSpPr>
          <p:grpSp>
            <p:nvGrpSpPr>
              <p:cNvPr id="9" name="iṥ1îdê"/>
              <p:cNvGrpSpPr/>
              <p:nvPr/>
            </p:nvGrpSpPr>
            <p:grpSpPr>
              <a:xfrm>
                <a:off x="4477185" y="1399562"/>
                <a:ext cx="3237629" cy="1368265"/>
                <a:chOff x="4477185" y="312762"/>
                <a:chExt cx="3237629" cy="1368265"/>
              </a:xfrm>
            </p:grpSpPr>
            <p:sp>
              <p:nvSpPr>
                <p:cNvPr id="30" name="íşļíďè"/>
                <p:cNvSpPr/>
                <p:nvPr/>
              </p:nvSpPr>
              <p:spPr bwMode="auto">
                <a:xfrm>
                  <a:off x="4477185" y="612148"/>
                  <a:ext cx="3237629" cy="173013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8A3B0"/>
                </a:solidFill>
                <a:ln w="19050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1" name="iṣḷiḋé"/>
                <p:cNvSpPr txBox="1"/>
                <p:nvPr/>
              </p:nvSpPr>
              <p:spPr>
                <a:xfrm>
                  <a:off x="5195900" y="312762"/>
                  <a:ext cx="1800200" cy="512751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lIns="0" tIns="0" rIns="0" bIns="0" anchor="b" anchorCtr="0">
                  <a:normAutofit/>
                </a:bodyPr>
                <a:lstStyle/>
                <a:p>
                  <a:pPr algn="ctr"/>
                  <a:r>
                    <a:rPr lang="en-US" altLang="zh-CN" sz="3200" dirty="0">
                      <a:solidFill>
                        <a:srgbClr val="068695"/>
                      </a:solidFill>
                      <a:latin typeface="Impact" panose="020B0806030902050204" pitchFamily="34" charset="0"/>
                    </a:rPr>
                    <a:t>Contents</a:t>
                  </a:r>
                </a:p>
              </p:txBody>
            </p:sp>
            <p:sp>
              <p:nvSpPr>
                <p:cNvPr id="32" name="iŝ1îḓé"/>
                <p:cNvSpPr/>
                <p:nvPr/>
              </p:nvSpPr>
              <p:spPr>
                <a:xfrm>
                  <a:off x="5195900" y="757697"/>
                  <a:ext cx="1800200" cy="923330"/>
                </a:xfrm>
                <a:prstGeom prst="rect">
                  <a:avLst/>
                </a:prstGeom>
              </p:spPr>
              <p:txBody>
                <a:bodyPr wrap="square">
                  <a:normAutofit/>
                </a:bodyPr>
                <a:lstStyle/>
                <a:p>
                  <a:pPr algn="ctr"/>
                  <a:r>
                    <a:rPr lang="zh-CN" altLang="en-US" sz="5400" b="1" dirty="0">
                      <a:solidFill>
                        <a:schemeClr val="bg1"/>
                      </a:solidFill>
                    </a:rPr>
                    <a:t>目录</a:t>
                  </a:r>
                </a:p>
              </p:txBody>
            </p:sp>
          </p:grpSp>
          <p:grpSp>
            <p:nvGrpSpPr>
              <p:cNvPr id="10" name="íŝļiḓè"/>
              <p:cNvGrpSpPr/>
              <p:nvPr/>
            </p:nvGrpSpPr>
            <p:grpSpPr>
              <a:xfrm>
                <a:off x="4673562" y="3482295"/>
                <a:ext cx="4974467" cy="707886"/>
                <a:chOff x="10081817" y="1973797"/>
                <a:chExt cx="4974467" cy="707886"/>
              </a:xfrm>
            </p:grpSpPr>
            <p:sp>
              <p:nvSpPr>
                <p:cNvPr id="26" name="íṥliďè"/>
                <p:cNvSpPr txBox="1"/>
                <p:nvPr/>
              </p:nvSpPr>
              <p:spPr>
                <a:xfrm>
                  <a:off x="10081817" y="1973797"/>
                  <a:ext cx="655949" cy="707886"/>
                </a:xfrm>
                <a:prstGeom prst="rect">
                  <a:avLst/>
                </a:prstGeom>
                <a:noFill/>
              </p:spPr>
              <p:txBody>
                <a:bodyPr wrap="none" anchor="ctr">
                  <a:normAutofit/>
                </a:bodyPr>
                <a:lstStyle/>
                <a:p>
                  <a:pPr algn="ctr"/>
                  <a:r>
                    <a:rPr lang="en-US" altLang="zh-CN" sz="4000" dirty="0">
                      <a:solidFill>
                        <a:schemeClr val="bg1"/>
                      </a:solidFill>
                      <a:latin typeface="Impact" panose="020B0806030902050204" pitchFamily="34" charset="0"/>
                    </a:rPr>
                    <a:t>01</a:t>
                  </a:r>
                </a:p>
              </p:txBody>
            </p:sp>
            <p:sp>
              <p:nvSpPr>
                <p:cNvPr id="28" name="i$ľíďé"/>
                <p:cNvSpPr txBox="1"/>
                <p:nvPr/>
              </p:nvSpPr>
              <p:spPr>
                <a:xfrm>
                  <a:off x="11093710" y="2099311"/>
                  <a:ext cx="3962574" cy="410979"/>
                </a:xfrm>
                <a:prstGeom prst="rect">
                  <a:avLst/>
                </a:prstGeom>
                <a:noFill/>
              </p:spPr>
              <p:txBody>
                <a:bodyPr wrap="none" lIns="360000" tIns="0" rIns="0" bIns="0" anchor="b" anchorCtr="0">
                  <a:normAutofit/>
                </a:bodyPr>
                <a:lstStyle/>
                <a:p>
                  <a:r>
                    <a:rPr lang="zh-CN" altLang="en-US" sz="2000" b="1" dirty="0">
                      <a:solidFill>
                        <a:schemeClr val="bg1"/>
                      </a:solidFill>
                    </a:rPr>
                    <a:t>算法原理</a:t>
                  </a:r>
                </a:p>
              </p:txBody>
            </p:sp>
          </p:grpSp>
          <p:sp>
            <p:nvSpPr>
              <p:cNvPr id="22" name="îśľiḓe"/>
              <p:cNvSpPr txBox="1"/>
              <p:nvPr/>
            </p:nvSpPr>
            <p:spPr>
              <a:xfrm>
                <a:off x="4673562" y="5033442"/>
                <a:ext cx="718466" cy="707886"/>
              </a:xfrm>
              <a:prstGeom prst="rect">
                <a:avLst/>
              </a:prstGeom>
              <a:noFill/>
            </p:spPr>
            <p:txBody>
              <a:bodyPr wrap="none" anchor="ctr">
                <a:normAutofit/>
              </a:bodyPr>
              <a:lstStyle/>
              <a:p>
                <a:pPr algn="ctr"/>
                <a:r>
                  <a:rPr lang="en-US" altLang="zh-CN" sz="40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02</a:t>
                </a:r>
              </a:p>
            </p:txBody>
          </p:sp>
        </p:grpSp>
        <p:sp>
          <p:nvSpPr>
            <p:cNvPr id="33" name="ïṥlîḍè">
              <a:extLst>
                <a:ext uri="{FF2B5EF4-FFF2-40B4-BE49-F238E27FC236}">
                  <a16:creationId xmlns:a16="http://schemas.microsoft.com/office/drawing/2014/main" id="{758A8248-FF6F-4B5C-B720-3DF3C150BBED}"/>
                </a:ext>
              </a:extLst>
            </p:cNvPr>
            <p:cNvSpPr txBox="1"/>
            <p:nvPr/>
          </p:nvSpPr>
          <p:spPr>
            <a:xfrm>
              <a:off x="5108846" y="4590999"/>
              <a:ext cx="3962574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</a:rPr>
                <a:t>结果展示与分析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2289109"/>
            <a:ext cx="7996136" cy="2108719"/>
          </a:xfrm>
          <a:prstGeom prst="rect">
            <a:avLst/>
          </a:prstGeom>
          <a:solidFill>
            <a:srgbClr val="068695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 userDrawn="1">
            <p:ph type="title"/>
          </p:nvPr>
        </p:nvSpPr>
        <p:spPr>
          <a:xfrm>
            <a:off x="631015" y="3015072"/>
            <a:ext cx="2050770" cy="758534"/>
          </a:xfrm>
        </p:spPr>
        <p:txBody>
          <a:bodyPr>
            <a:norm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算法原理</a:t>
            </a:r>
            <a:endParaRPr lang="zh-CN" altLang="en-US" sz="3200" b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C07C8FD-61FD-4938-9D20-E9DF92204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0838" y="2639319"/>
            <a:ext cx="1487553" cy="1408298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1">
            <a:extLst>
              <a:ext uri="{FF2B5EF4-FFF2-40B4-BE49-F238E27FC236}">
                <a16:creationId xmlns:a16="http://schemas.microsoft.com/office/drawing/2014/main" id="{60E6E3EE-A37D-4C2D-A655-4CE1FDA6E210}"/>
              </a:ext>
            </a:extLst>
          </p:cNvPr>
          <p:cNvSpPr/>
          <p:nvPr/>
        </p:nvSpPr>
        <p:spPr>
          <a:xfrm>
            <a:off x="655551" y="1571753"/>
            <a:ext cx="3175241" cy="3321995"/>
          </a:xfrm>
          <a:prstGeom prst="parallelogram">
            <a:avLst>
              <a:gd name="adj" fmla="val 0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平行四边形 3">
            <a:extLst>
              <a:ext uri="{FF2B5EF4-FFF2-40B4-BE49-F238E27FC236}">
                <a16:creationId xmlns:a16="http://schemas.microsoft.com/office/drawing/2014/main" id="{09E4C7F0-E49C-4725-A95C-C5D1F9ADDDA4}"/>
              </a:ext>
            </a:extLst>
          </p:cNvPr>
          <p:cNvSpPr/>
          <p:nvPr/>
        </p:nvSpPr>
        <p:spPr>
          <a:xfrm>
            <a:off x="4597199" y="2769385"/>
            <a:ext cx="3175241" cy="3321995"/>
          </a:xfrm>
          <a:prstGeom prst="parallelogram">
            <a:avLst>
              <a:gd name="adj" fmla="val 0"/>
            </a:avLst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35743877-955B-436D-A023-EF2BA90F7E88}"/>
              </a:ext>
            </a:extLst>
          </p:cNvPr>
          <p:cNvCxnSpPr>
            <a:cxnSpLocks/>
          </p:cNvCxnSpPr>
          <p:nvPr/>
        </p:nvCxnSpPr>
        <p:spPr>
          <a:xfrm>
            <a:off x="4213995" y="1571753"/>
            <a:ext cx="0" cy="454714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2E6BC645-F0E8-4773-9CA5-A24EA055F2E2}"/>
              </a:ext>
            </a:extLst>
          </p:cNvPr>
          <p:cNvSpPr/>
          <p:nvPr/>
        </p:nvSpPr>
        <p:spPr>
          <a:xfrm>
            <a:off x="655552" y="4904686"/>
            <a:ext cx="3175240" cy="118669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zh-CN" dirty="0"/>
              <a:t>色相</a:t>
            </a:r>
            <a:r>
              <a:rPr lang="en-US" altLang="zh-CN" dirty="0"/>
              <a:t>H</a:t>
            </a:r>
            <a:r>
              <a:rPr lang="zh-CN" altLang="zh-CN" dirty="0"/>
              <a:t>（</a:t>
            </a:r>
            <a:r>
              <a:rPr lang="en-US" altLang="zh-CN" dirty="0"/>
              <a:t>Hue</a:t>
            </a:r>
            <a:r>
              <a:rPr lang="zh-CN" altLang="zh-CN" dirty="0"/>
              <a:t>）</a:t>
            </a:r>
            <a:endParaRPr lang="en-US" altLang="zh-CN" dirty="0"/>
          </a:p>
          <a:p>
            <a:r>
              <a:rPr lang="zh-CN" altLang="zh-CN" dirty="0"/>
              <a:t>亮度</a:t>
            </a:r>
            <a:r>
              <a:rPr lang="en-US" altLang="zh-CN" dirty="0"/>
              <a:t>I</a:t>
            </a:r>
            <a:r>
              <a:rPr lang="zh-CN" altLang="zh-CN" dirty="0"/>
              <a:t>（</a:t>
            </a:r>
            <a:r>
              <a:rPr lang="en-US" altLang="zh-CN" dirty="0"/>
              <a:t> Intensity</a:t>
            </a:r>
            <a:r>
              <a:rPr lang="zh-CN" altLang="zh-CN" dirty="0"/>
              <a:t>）</a:t>
            </a:r>
            <a:endParaRPr lang="en-US" altLang="zh-CN" dirty="0"/>
          </a:p>
          <a:p>
            <a:r>
              <a:rPr lang="zh-CN" altLang="zh-CN" dirty="0"/>
              <a:t>饱和度或彩度</a:t>
            </a:r>
            <a:r>
              <a:rPr lang="en-US" altLang="zh-CN" dirty="0"/>
              <a:t>S</a:t>
            </a:r>
            <a:r>
              <a:rPr lang="zh-CN" altLang="zh-CN" dirty="0"/>
              <a:t>（</a:t>
            </a:r>
            <a:r>
              <a:rPr lang="en-US" altLang="zh-CN" dirty="0"/>
              <a:t> Saturation</a:t>
            </a:r>
            <a:r>
              <a:rPr lang="zh-CN" altLang="zh-CN" dirty="0"/>
              <a:t>）</a:t>
            </a:r>
            <a:endParaRPr lang="en-US" altLang="zh-CN" dirty="0"/>
          </a:p>
          <a:p>
            <a:pPr algn="ctr"/>
            <a:endParaRPr lang="zh-CN" altLang="en-US" dirty="0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2AB8894E-5CE3-43DD-A28B-4CC925A14570}"/>
              </a:ext>
            </a:extLst>
          </p:cNvPr>
          <p:cNvSpPr/>
          <p:nvPr/>
        </p:nvSpPr>
        <p:spPr>
          <a:xfrm>
            <a:off x="4597199" y="1582691"/>
            <a:ext cx="3175240" cy="118669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/>
              <a:t>B—</a:t>
            </a:r>
            <a:r>
              <a:rPr lang="zh-CN" altLang="en-US" dirty="0"/>
              <a:t>波长</a:t>
            </a:r>
            <a:r>
              <a:rPr lang="en-US" altLang="zh-CN" dirty="0"/>
              <a:t>435. 8 nm </a:t>
            </a:r>
            <a:r>
              <a:rPr lang="zh-CN" altLang="zh-CN" dirty="0"/>
              <a:t>的蓝色</a:t>
            </a:r>
            <a:endParaRPr lang="en-US" altLang="zh-CN" dirty="0"/>
          </a:p>
          <a:p>
            <a:r>
              <a:rPr lang="en-US" altLang="zh-CN" dirty="0"/>
              <a:t>G—</a:t>
            </a:r>
            <a:r>
              <a:rPr lang="zh-CN" altLang="zh-CN" dirty="0"/>
              <a:t>波长</a:t>
            </a:r>
            <a:r>
              <a:rPr lang="en-US" altLang="zh-CN" dirty="0"/>
              <a:t>546. 1 nm </a:t>
            </a:r>
            <a:r>
              <a:rPr lang="zh-CN" altLang="zh-CN" dirty="0"/>
              <a:t>的绿色</a:t>
            </a:r>
            <a:endParaRPr lang="en-US" altLang="zh-CN" dirty="0"/>
          </a:p>
          <a:p>
            <a:r>
              <a:rPr lang="en-US" altLang="zh-CN" dirty="0"/>
              <a:t>R—</a:t>
            </a:r>
            <a:r>
              <a:rPr lang="zh-CN" altLang="zh-CN" dirty="0"/>
              <a:t>波长</a:t>
            </a:r>
            <a:r>
              <a:rPr lang="en-US" altLang="zh-CN" dirty="0"/>
              <a:t> 700. 0nm</a:t>
            </a:r>
            <a:r>
              <a:rPr lang="zh-CN" altLang="zh-CN" dirty="0"/>
              <a:t>的红色</a:t>
            </a:r>
            <a:endParaRPr lang="zh-CN" altLang="en-US" dirty="0"/>
          </a:p>
        </p:txBody>
      </p: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5ED9845A-D08E-4271-977B-EF5332C8D83C}"/>
              </a:ext>
            </a:extLst>
          </p:cNvPr>
          <p:cNvGrpSpPr/>
          <p:nvPr/>
        </p:nvGrpSpPr>
        <p:grpSpPr>
          <a:xfrm>
            <a:off x="321437" y="-744411"/>
            <a:ext cx="1254448" cy="1822957"/>
            <a:chOff x="321437" y="-744411"/>
            <a:chExt cx="1254448" cy="1822957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B5EC58A3-EE2E-47B4-BCC0-D3E20EE41067}"/>
                </a:ext>
              </a:extLst>
            </p:cNvPr>
            <p:cNvSpPr/>
            <p:nvPr/>
          </p:nvSpPr>
          <p:spPr>
            <a:xfrm rot="5400000">
              <a:off x="37182" y="-460156"/>
              <a:ext cx="1822957" cy="1254448"/>
            </a:xfrm>
            <a:prstGeom prst="roundRect">
              <a:avLst/>
            </a:prstGeom>
            <a:solidFill>
              <a:srgbClr val="0686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8" name="图片 47">
              <a:extLst>
                <a:ext uri="{FF2B5EF4-FFF2-40B4-BE49-F238E27FC236}">
                  <a16:creationId xmlns:a16="http://schemas.microsoft.com/office/drawing/2014/main" id="{C78E7048-59DB-42A4-8C00-80143F6AEB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9055" y="59464"/>
              <a:ext cx="839210" cy="794498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49" name="文本框 48">
            <a:extLst>
              <a:ext uri="{FF2B5EF4-FFF2-40B4-BE49-F238E27FC236}">
                <a16:creationId xmlns:a16="http://schemas.microsoft.com/office/drawing/2014/main" id="{83F2074A-D611-4730-B7DF-0DB4C8926E7F}"/>
              </a:ext>
            </a:extLst>
          </p:cNvPr>
          <p:cNvSpPr txBox="1"/>
          <p:nvPr/>
        </p:nvSpPr>
        <p:spPr>
          <a:xfrm>
            <a:off x="1974715" y="330742"/>
            <a:ext cx="41926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68695"/>
                </a:solidFill>
              </a:rPr>
              <a:t>两种色彩模型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1813DE74-1224-48C6-80C3-D39ACBB72441}"/>
              </a:ext>
            </a:extLst>
          </p:cNvPr>
          <p:cNvCxnSpPr>
            <a:cxnSpLocks/>
          </p:cNvCxnSpPr>
          <p:nvPr/>
        </p:nvCxnSpPr>
        <p:spPr>
          <a:xfrm>
            <a:off x="8217035" y="1582691"/>
            <a:ext cx="0" cy="454714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图片 52">
            <a:extLst>
              <a:ext uri="{FF2B5EF4-FFF2-40B4-BE49-F238E27FC236}">
                <a16:creationId xmlns:a16="http://schemas.microsoft.com/office/drawing/2014/main" id="{2BC948B6-0778-4351-9D88-956EA37365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8002" y="1582691"/>
            <a:ext cx="3167476" cy="3311057"/>
          </a:xfrm>
          <a:prstGeom prst="rect">
            <a:avLst/>
          </a:prstGeom>
        </p:spPr>
      </p:pic>
      <p:sp>
        <p:nvSpPr>
          <p:cNvPr id="54" name="矩形 53">
            <a:extLst>
              <a:ext uri="{FF2B5EF4-FFF2-40B4-BE49-F238E27FC236}">
                <a16:creationId xmlns:a16="http://schemas.microsoft.com/office/drawing/2014/main" id="{2C8E2D0E-335A-454B-9038-A3EFD053F911}"/>
              </a:ext>
            </a:extLst>
          </p:cNvPr>
          <p:cNvSpPr/>
          <p:nvPr/>
        </p:nvSpPr>
        <p:spPr>
          <a:xfrm>
            <a:off x="8608002" y="4904686"/>
            <a:ext cx="3175240" cy="118669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转换关系示意图</a:t>
            </a:r>
          </a:p>
        </p:txBody>
      </p:sp>
    </p:spTree>
    <p:extLst>
      <p:ext uri="{BB962C8B-B14F-4D97-AF65-F5344CB8AC3E}">
        <p14:creationId xmlns:p14="http://schemas.microsoft.com/office/powerpoint/2010/main" val="269478449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EAB20315-76B1-49BE-86D9-2F85A5AD6451}"/>
              </a:ext>
            </a:extLst>
          </p:cNvPr>
          <p:cNvGrpSpPr/>
          <p:nvPr/>
        </p:nvGrpSpPr>
        <p:grpSpPr>
          <a:xfrm>
            <a:off x="1706514" y="4140633"/>
            <a:ext cx="9578498" cy="2296833"/>
            <a:chOff x="1677485" y="4197856"/>
            <a:chExt cx="9578498" cy="2296833"/>
          </a:xfrm>
        </p:grpSpPr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2AB8894E-5CE3-43DD-A28B-4CC925A14570}"/>
                </a:ext>
              </a:extLst>
            </p:cNvPr>
            <p:cNvSpPr/>
            <p:nvPr/>
          </p:nvSpPr>
          <p:spPr>
            <a:xfrm>
              <a:off x="2141998" y="4291261"/>
              <a:ext cx="9113985" cy="220342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D7556DA1-B9CD-44F4-BCFC-96028CB01ED9}"/>
                </a:ext>
              </a:extLst>
            </p:cNvPr>
            <p:cNvSpPr/>
            <p:nvPr/>
          </p:nvSpPr>
          <p:spPr>
            <a:xfrm>
              <a:off x="1677485" y="4197856"/>
              <a:ext cx="1900136" cy="463819"/>
            </a:xfrm>
            <a:prstGeom prst="rect">
              <a:avLst/>
            </a:prstGeom>
            <a:solidFill>
              <a:srgbClr val="08AB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HIS to RGB</a:t>
              </a:r>
              <a:endParaRPr lang="zh-CN" altLang="en-US" dirty="0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DF9D7F0-35CC-4B1C-BA5C-AF0DF7EA5ECD}"/>
              </a:ext>
            </a:extLst>
          </p:cNvPr>
          <p:cNvGrpSpPr/>
          <p:nvPr/>
        </p:nvGrpSpPr>
        <p:grpSpPr>
          <a:xfrm>
            <a:off x="1706514" y="1267464"/>
            <a:ext cx="9578498" cy="2650268"/>
            <a:chOff x="1575885" y="1210171"/>
            <a:chExt cx="9578498" cy="2650268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2E6BC645-F0E8-4773-9CA5-A24EA055F2E2}"/>
                </a:ext>
              </a:extLst>
            </p:cNvPr>
            <p:cNvSpPr/>
            <p:nvPr/>
          </p:nvSpPr>
          <p:spPr>
            <a:xfrm>
              <a:off x="2040398" y="1284783"/>
              <a:ext cx="9113985" cy="257565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847252A8-4655-41EF-AAC7-E1CCFA06E2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161" t="13704" r="5910" b="19650"/>
            <a:stretch/>
          </p:blipFill>
          <p:spPr>
            <a:xfrm>
              <a:off x="2613497" y="1511657"/>
              <a:ext cx="8540886" cy="2348782"/>
            </a:xfrm>
            <a:prstGeom prst="rect">
              <a:avLst/>
            </a:prstGeom>
          </p:spPr>
        </p:pic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9F5BE0C4-A892-48E5-8850-EC08C8428845}"/>
                </a:ext>
              </a:extLst>
            </p:cNvPr>
            <p:cNvSpPr/>
            <p:nvPr/>
          </p:nvSpPr>
          <p:spPr>
            <a:xfrm>
              <a:off x="1575885" y="1210171"/>
              <a:ext cx="1900136" cy="463819"/>
            </a:xfrm>
            <a:prstGeom prst="rect">
              <a:avLst/>
            </a:prstGeom>
            <a:solidFill>
              <a:srgbClr val="08AB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RGB to HSI</a:t>
              </a:r>
              <a:endParaRPr lang="zh-CN" altLang="en-US" dirty="0"/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09501D95-D8E7-494D-A741-7E99CB3960F6}"/>
              </a:ext>
            </a:extLst>
          </p:cNvPr>
          <p:cNvGrpSpPr/>
          <p:nvPr/>
        </p:nvGrpSpPr>
        <p:grpSpPr>
          <a:xfrm>
            <a:off x="321437" y="-744411"/>
            <a:ext cx="1254448" cy="1822957"/>
            <a:chOff x="321437" y="-744411"/>
            <a:chExt cx="1254448" cy="1822957"/>
          </a:xfrm>
        </p:grpSpPr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id="{69218B64-57C0-4476-A261-2C407EF95072}"/>
                </a:ext>
              </a:extLst>
            </p:cNvPr>
            <p:cNvSpPr/>
            <p:nvPr/>
          </p:nvSpPr>
          <p:spPr>
            <a:xfrm rot="5400000">
              <a:off x="37182" y="-460156"/>
              <a:ext cx="1822957" cy="1254448"/>
            </a:xfrm>
            <a:prstGeom prst="roundRect">
              <a:avLst/>
            </a:prstGeom>
            <a:solidFill>
              <a:srgbClr val="0686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E63748EC-9CA1-4EF9-880B-B9E4F198B6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9055" y="59464"/>
              <a:ext cx="839210" cy="794498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3E15DEB9-6EBF-4A79-A38D-6FDCFDDE4986}"/>
              </a:ext>
            </a:extLst>
          </p:cNvPr>
          <p:cNvSpPr txBox="1"/>
          <p:nvPr/>
        </p:nvSpPr>
        <p:spPr>
          <a:xfrm>
            <a:off x="1974715" y="330742"/>
            <a:ext cx="41926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68695"/>
                </a:solidFill>
              </a:rPr>
              <a:t>数学转换表达式</a:t>
            </a: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1BD4B2B7-88BC-4C2A-9AE2-D5A2980DABC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26" t="42927" r="15570" b="31170"/>
          <a:stretch/>
        </p:blipFill>
        <p:spPr>
          <a:xfrm>
            <a:off x="4639329" y="4604452"/>
            <a:ext cx="3338005" cy="1433507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D74E04A7-92BA-4C94-A269-8E13755054D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3" t="71802" r="2923"/>
          <a:stretch/>
        </p:blipFill>
        <p:spPr>
          <a:xfrm>
            <a:off x="7977334" y="4555522"/>
            <a:ext cx="3888419" cy="1560460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9788E40B-9A58-42E9-89D5-9FAC4903857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934" b="92473"/>
          <a:stretch/>
        </p:blipFill>
        <p:spPr>
          <a:xfrm>
            <a:off x="2171027" y="4555522"/>
            <a:ext cx="1778401" cy="416560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53C529D4-AFCB-4DD8-A9B8-2454DFFEF2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72" t="8263" r="26919" b="84052"/>
          <a:stretch/>
        </p:blipFill>
        <p:spPr>
          <a:xfrm>
            <a:off x="2169290" y="4912177"/>
            <a:ext cx="1861044" cy="416560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561FC95F-1836-4910-8E11-FF25D90F2E6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74" t="17404" r="4509" b="69064"/>
          <a:stretch/>
        </p:blipFill>
        <p:spPr>
          <a:xfrm>
            <a:off x="2366709" y="5249901"/>
            <a:ext cx="2479882" cy="681270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35852E74-A3B5-4E9D-B85F-20F05CED12B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38" t="30673" b="59864"/>
          <a:stretch/>
        </p:blipFill>
        <p:spPr>
          <a:xfrm>
            <a:off x="2199153" y="5731198"/>
            <a:ext cx="2844857" cy="477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31335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>
            <a:extLst>
              <a:ext uri="{FF2B5EF4-FFF2-40B4-BE49-F238E27FC236}">
                <a16:creationId xmlns:a16="http://schemas.microsoft.com/office/drawing/2014/main" id="{55DCBD80-A973-4764-8687-4347593D42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117" y="1763449"/>
            <a:ext cx="7991475" cy="3971925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4215874" y="994616"/>
            <a:ext cx="1211580" cy="1073150"/>
            <a:chOff x="6059" y="2739"/>
            <a:chExt cx="1908" cy="1690"/>
          </a:xfrm>
          <a:solidFill>
            <a:srgbClr val="6AB3E3"/>
          </a:solidFill>
        </p:grpSpPr>
        <p:sp>
          <p:nvSpPr>
            <p:cNvPr id="12" name="矩形 11"/>
            <p:cNvSpPr/>
            <p:nvPr/>
          </p:nvSpPr>
          <p:spPr>
            <a:xfrm>
              <a:off x="6059" y="2739"/>
              <a:ext cx="1909" cy="16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6237" y="2877"/>
              <a:ext cx="449" cy="58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b="1">
                  <a:solidFill>
                    <a:schemeClr val="bg1"/>
                  </a:solidFill>
                </a:rPr>
                <a:t>S</a:t>
              </a:r>
            </a:p>
          </p:txBody>
        </p:sp>
      </p:grpSp>
      <p:sp>
        <p:nvSpPr>
          <p:cNvPr id="48" name="椭圆 49"/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9" name="椭圆 50"/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6" name="椭圆 49"/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7" name="椭圆 50"/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017932" y="2765825"/>
            <a:ext cx="1212215" cy="1073150"/>
          </a:xfrm>
          <a:prstGeom prst="rect">
            <a:avLst/>
          </a:prstGeom>
          <a:solidFill>
            <a:srgbClr val="26A9E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144932" y="2892825"/>
            <a:ext cx="1212215" cy="1073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271932" y="3019825"/>
            <a:ext cx="1212215" cy="1073150"/>
          </a:xfrm>
          <a:prstGeom prst="rect">
            <a:avLst/>
          </a:prstGeom>
          <a:solidFill>
            <a:srgbClr val="0AB2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多光谱</a:t>
            </a:r>
          </a:p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图像</a:t>
            </a:r>
          </a:p>
        </p:txBody>
      </p:sp>
      <p:sp>
        <p:nvSpPr>
          <p:cNvPr id="47" name="ïšḻïďê-任意多边形: 形状 24"/>
          <p:cNvSpPr/>
          <p:nvPr/>
        </p:nvSpPr>
        <p:spPr>
          <a:xfrm>
            <a:off x="14515626" y="5177363"/>
            <a:ext cx="274955" cy="2730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840" y="116296"/>
                </a:moveTo>
                <a:lnTo>
                  <a:pt x="104907" y="116296"/>
                </a:lnTo>
                <a:lnTo>
                  <a:pt x="79877" y="108888"/>
                </a:lnTo>
                <a:lnTo>
                  <a:pt x="79877" y="108888"/>
                </a:lnTo>
                <a:lnTo>
                  <a:pt x="79141" y="108518"/>
                </a:lnTo>
                <a:lnTo>
                  <a:pt x="15460" y="43703"/>
                </a:lnTo>
                <a:lnTo>
                  <a:pt x="15460" y="43703"/>
                </a:lnTo>
                <a:lnTo>
                  <a:pt x="15460" y="43703"/>
                </a:lnTo>
                <a:lnTo>
                  <a:pt x="1840" y="30000"/>
                </a:lnTo>
                <a:lnTo>
                  <a:pt x="1840" y="30000"/>
                </a:lnTo>
                <a:lnTo>
                  <a:pt x="368" y="27777"/>
                </a:lnTo>
                <a:lnTo>
                  <a:pt x="0" y="25555"/>
                </a:lnTo>
                <a:lnTo>
                  <a:pt x="0" y="25555"/>
                </a:lnTo>
                <a:lnTo>
                  <a:pt x="368" y="23333"/>
                </a:lnTo>
                <a:lnTo>
                  <a:pt x="1840" y="21481"/>
                </a:lnTo>
                <a:lnTo>
                  <a:pt x="20981" y="1851"/>
                </a:lnTo>
                <a:lnTo>
                  <a:pt x="20981" y="1851"/>
                </a:lnTo>
                <a:lnTo>
                  <a:pt x="21717" y="1111"/>
                </a:lnTo>
                <a:lnTo>
                  <a:pt x="22822" y="370"/>
                </a:lnTo>
                <a:lnTo>
                  <a:pt x="23926" y="0"/>
                </a:lnTo>
                <a:lnTo>
                  <a:pt x="25030" y="0"/>
                </a:lnTo>
                <a:lnTo>
                  <a:pt x="25030" y="0"/>
                </a:lnTo>
                <a:lnTo>
                  <a:pt x="26134" y="0"/>
                </a:lnTo>
                <a:lnTo>
                  <a:pt x="27607" y="370"/>
                </a:lnTo>
                <a:lnTo>
                  <a:pt x="28711" y="1111"/>
                </a:lnTo>
                <a:lnTo>
                  <a:pt x="29447" y="1851"/>
                </a:lnTo>
                <a:lnTo>
                  <a:pt x="43435" y="15925"/>
                </a:lnTo>
                <a:lnTo>
                  <a:pt x="43435" y="16296"/>
                </a:lnTo>
                <a:lnTo>
                  <a:pt x="107116" y="80740"/>
                </a:lnTo>
                <a:lnTo>
                  <a:pt x="107116" y="80740"/>
                </a:lnTo>
                <a:lnTo>
                  <a:pt x="107852" y="81111"/>
                </a:lnTo>
                <a:lnTo>
                  <a:pt x="119631" y="117407"/>
                </a:lnTo>
                <a:lnTo>
                  <a:pt x="119631" y="117777"/>
                </a:lnTo>
                <a:lnTo>
                  <a:pt x="119631" y="117777"/>
                </a:lnTo>
                <a:lnTo>
                  <a:pt x="120000" y="118148"/>
                </a:lnTo>
                <a:lnTo>
                  <a:pt x="120000" y="118518"/>
                </a:lnTo>
                <a:lnTo>
                  <a:pt x="119631" y="118518"/>
                </a:lnTo>
                <a:lnTo>
                  <a:pt x="119631" y="118518"/>
                </a:lnTo>
                <a:lnTo>
                  <a:pt x="119263" y="119259"/>
                </a:lnTo>
                <a:lnTo>
                  <a:pt x="119263" y="119259"/>
                </a:lnTo>
                <a:lnTo>
                  <a:pt x="119263" y="119259"/>
                </a:lnTo>
                <a:lnTo>
                  <a:pt x="118159" y="120000"/>
                </a:lnTo>
                <a:lnTo>
                  <a:pt x="118159" y="120000"/>
                </a:lnTo>
                <a:lnTo>
                  <a:pt x="117791" y="120000"/>
                </a:lnTo>
                <a:lnTo>
                  <a:pt x="1840" y="120000"/>
                </a:lnTo>
                <a:lnTo>
                  <a:pt x="1840" y="120000"/>
                </a:lnTo>
                <a:lnTo>
                  <a:pt x="1104" y="120000"/>
                </a:lnTo>
                <a:lnTo>
                  <a:pt x="736" y="119629"/>
                </a:lnTo>
                <a:lnTo>
                  <a:pt x="368" y="118888"/>
                </a:lnTo>
                <a:lnTo>
                  <a:pt x="0" y="118148"/>
                </a:lnTo>
                <a:lnTo>
                  <a:pt x="0" y="118148"/>
                </a:lnTo>
                <a:lnTo>
                  <a:pt x="0" y="116296"/>
                </a:lnTo>
                <a:lnTo>
                  <a:pt x="0" y="116296"/>
                </a:lnTo>
                <a:lnTo>
                  <a:pt x="1840" y="116296"/>
                </a:lnTo>
                <a:lnTo>
                  <a:pt x="1840" y="116296"/>
                </a:lnTo>
                <a:close/>
                <a:moveTo>
                  <a:pt x="4417" y="27037"/>
                </a:moveTo>
                <a:lnTo>
                  <a:pt x="16932" y="40000"/>
                </a:lnTo>
                <a:lnTo>
                  <a:pt x="39386" y="17407"/>
                </a:lnTo>
                <a:lnTo>
                  <a:pt x="26871" y="4444"/>
                </a:lnTo>
                <a:lnTo>
                  <a:pt x="26871" y="4444"/>
                </a:lnTo>
                <a:lnTo>
                  <a:pt x="25766" y="4074"/>
                </a:lnTo>
                <a:lnTo>
                  <a:pt x="25030" y="3703"/>
                </a:lnTo>
                <a:lnTo>
                  <a:pt x="24294" y="4074"/>
                </a:lnTo>
                <a:lnTo>
                  <a:pt x="23558" y="4444"/>
                </a:lnTo>
                <a:lnTo>
                  <a:pt x="4417" y="24444"/>
                </a:lnTo>
                <a:lnTo>
                  <a:pt x="4417" y="24444"/>
                </a:lnTo>
                <a:lnTo>
                  <a:pt x="4049" y="24814"/>
                </a:lnTo>
                <a:lnTo>
                  <a:pt x="3680" y="25555"/>
                </a:lnTo>
                <a:lnTo>
                  <a:pt x="3680" y="25555"/>
                </a:lnTo>
                <a:lnTo>
                  <a:pt x="4049" y="26296"/>
                </a:lnTo>
                <a:lnTo>
                  <a:pt x="4417" y="27037"/>
                </a:lnTo>
                <a:lnTo>
                  <a:pt x="4417" y="27037"/>
                </a:lnTo>
                <a:close/>
                <a:moveTo>
                  <a:pt x="19509" y="42592"/>
                </a:moveTo>
                <a:lnTo>
                  <a:pt x="79877" y="103703"/>
                </a:lnTo>
                <a:lnTo>
                  <a:pt x="82085" y="95925"/>
                </a:lnTo>
                <a:lnTo>
                  <a:pt x="23558" y="38518"/>
                </a:lnTo>
                <a:lnTo>
                  <a:pt x="19509" y="42592"/>
                </a:lnTo>
                <a:close/>
                <a:moveTo>
                  <a:pt x="93865" y="93703"/>
                </a:moveTo>
                <a:lnTo>
                  <a:pt x="93865" y="85185"/>
                </a:lnTo>
                <a:lnTo>
                  <a:pt x="35337" y="26296"/>
                </a:lnTo>
                <a:lnTo>
                  <a:pt x="26134" y="35555"/>
                </a:lnTo>
                <a:lnTo>
                  <a:pt x="84662" y="93703"/>
                </a:lnTo>
                <a:lnTo>
                  <a:pt x="93865" y="93703"/>
                </a:lnTo>
                <a:close/>
                <a:moveTo>
                  <a:pt x="102331" y="80740"/>
                </a:moveTo>
                <a:lnTo>
                  <a:pt x="41963" y="20000"/>
                </a:lnTo>
                <a:lnTo>
                  <a:pt x="37914" y="23703"/>
                </a:lnTo>
                <a:lnTo>
                  <a:pt x="96073" y="82222"/>
                </a:lnTo>
                <a:lnTo>
                  <a:pt x="102331" y="80740"/>
                </a:lnTo>
                <a:close/>
                <a:moveTo>
                  <a:pt x="83190" y="105925"/>
                </a:moveTo>
                <a:lnTo>
                  <a:pt x="114478" y="115555"/>
                </a:lnTo>
                <a:lnTo>
                  <a:pt x="104907" y="84074"/>
                </a:lnTo>
                <a:lnTo>
                  <a:pt x="97546" y="85555"/>
                </a:lnTo>
                <a:lnTo>
                  <a:pt x="97546" y="95555"/>
                </a:lnTo>
                <a:lnTo>
                  <a:pt x="97546" y="95555"/>
                </a:lnTo>
                <a:lnTo>
                  <a:pt x="97177" y="96296"/>
                </a:lnTo>
                <a:lnTo>
                  <a:pt x="96809" y="97037"/>
                </a:lnTo>
                <a:lnTo>
                  <a:pt x="96441" y="97407"/>
                </a:lnTo>
                <a:lnTo>
                  <a:pt x="95705" y="97407"/>
                </a:lnTo>
                <a:lnTo>
                  <a:pt x="85398" y="97407"/>
                </a:lnTo>
                <a:lnTo>
                  <a:pt x="83190" y="105925"/>
                </a:lnTo>
                <a:close/>
              </a:path>
            </a:pathLst>
          </a:custGeom>
          <a:solidFill>
            <a:srgbClr val="FBFBFB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1" name="矩形 50"/>
          <p:cNvSpPr/>
          <p:nvPr/>
        </p:nvSpPr>
        <p:spPr>
          <a:xfrm>
            <a:off x="4069792" y="2775724"/>
            <a:ext cx="1212215" cy="1073150"/>
          </a:xfrm>
          <a:prstGeom prst="rect">
            <a:avLst/>
          </a:prstGeom>
          <a:solidFill>
            <a:srgbClr val="6AB3E3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8161601" y="2912469"/>
            <a:ext cx="1212215" cy="107315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拉伸的</a:t>
            </a:r>
          </a:p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高分辨率</a:t>
            </a:r>
          </a:p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图像</a:t>
            </a:r>
            <a:r>
              <a:rPr lang="en-US" altLang="zh-CN" b="1" dirty="0">
                <a:solidFill>
                  <a:schemeClr val="tx1"/>
                </a:solidFill>
              </a:rPr>
              <a:t>p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4215874" y="4933165"/>
            <a:ext cx="1211580" cy="1073150"/>
            <a:chOff x="6503" y="4111"/>
            <a:chExt cx="1908" cy="1690"/>
          </a:xfrm>
          <a:solidFill>
            <a:srgbClr val="0AB2BA"/>
          </a:solidFill>
        </p:grpSpPr>
        <p:sp>
          <p:nvSpPr>
            <p:cNvPr id="14" name="矩形 13"/>
            <p:cNvSpPr/>
            <p:nvPr/>
          </p:nvSpPr>
          <p:spPr>
            <a:xfrm>
              <a:off x="6503" y="4111"/>
              <a:ext cx="1909" cy="16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6686" y="4249"/>
              <a:ext cx="449" cy="58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b="1"/>
                <a:t>I</a:t>
              </a:r>
            </a:p>
          </p:txBody>
        </p:sp>
      </p:grpSp>
      <p:sp>
        <p:nvSpPr>
          <p:cNvPr id="72" name="ïšḻïďê-任意多边形: 形状 24"/>
          <p:cNvSpPr/>
          <p:nvPr/>
        </p:nvSpPr>
        <p:spPr>
          <a:xfrm>
            <a:off x="12200416" y="5375483"/>
            <a:ext cx="274955" cy="2730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840" y="116296"/>
                </a:moveTo>
                <a:lnTo>
                  <a:pt x="104907" y="116296"/>
                </a:lnTo>
                <a:lnTo>
                  <a:pt x="79877" y="108888"/>
                </a:lnTo>
                <a:lnTo>
                  <a:pt x="79877" y="108888"/>
                </a:lnTo>
                <a:lnTo>
                  <a:pt x="79141" y="108518"/>
                </a:lnTo>
                <a:lnTo>
                  <a:pt x="15460" y="43703"/>
                </a:lnTo>
                <a:lnTo>
                  <a:pt x="15460" y="43703"/>
                </a:lnTo>
                <a:lnTo>
                  <a:pt x="15460" y="43703"/>
                </a:lnTo>
                <a:lnTo>
                  <a:pt x="1840" y="30000"/>
                </a:lnTo>
                <a:lnTo>
                  <a:pt x="1840" y="30000"/>
                </a:lnTo>
                <a:lnTo>
                  <a:pt x="368" y="27777"/>
                </a:lnTo>
                <a:lnTo>
                  <a:pt x="0" y="25555"/>
                </a:lnTo>
                <a:lnTo>
                  <a:pt x="0" y="25555"/>
                </a:lnTo>
                <a:lnTo>
                  <a:pt x="368" y="23333"/>
                </a:lnTo>
                <a:lnTo>
                  <a:pt x="1840" y="21481"/>
                </a:lnTo>
                <a:lnTo>
                  <a:pt x="20981" y="1851"/>
                </a:lnTo>
                <a:lnTo>
                  <a:pt x="20981" y="1851"/>
                </a:lnTo>
                <a:lnTo>
                  <a:pt x="21717" y="1111"/>
                </a:lnTo>
                <a:lnTo>
                  <a:pt x="22822" y="370"/>
                </a:lnTo>
                <a:lnTo>
                  <a:pt x="23926" y="0"/>
                </a:lnTo>
                <a:lnTo>
                  <a:pt x="25030" y="0"/>
                </a:lnTo>
                <a:lnTo>
                  <a:pt x="25030" y="0"/>
                </a:lnTo>
                <a:lnTo>
                  <a:pt x="26134" y="0"/>
                </a:lnTo>
                <a:lnTo>
                  <a:pt x="27607" y="370"/>
                </a:lnTo>
                <a:lnTo>
                  <a:pt x="28711" y="1111"/>
                </a:lnTo>
                <a:lnTo>
                  <a:pt x="29447" y="1851"/>
                </a:lnTo>
                <a:lnTo>
                  <a:pt x="43435" y="15925"/>
                </a:lnTo>
                <a:lnTo>
                  <a:pt x="43435" y="16296"/>
                </a:lnTo>
                <a:lnTo>
                  <a:pt x="107116" y="80740"/>
                </a:lnTo>
                <a:lnTo>
                  <a:pt x="107116" y="80740"/>
                </a:lnTo>
                <a:lnTo>
                  <a:pt x="107852" y="81111"/>
                </a:lnTo>
                <a:lnTo>
                  <a:pt x="119631" y="117407"/>
                </a:lnTo>
                <a:lnTo>
                  <a:pt x="119631" y="117777"/>
                </a:lnTo>
                <a:lnTo>
                  <a:pt x="119631" y="117777"/>
                </a:lnTo>
                <a:lnTo>
                  <a:pt x="120000" y="118148"/>
                </a:lnTo>
                <a:lnTo>
                  <a:pt x="120000" y="118518"/>
                </a:lnTo>
                <a:lnTo>
                  <a:pt x="119631" y="118518"/>
                </a:lnTo>
                <a:lnTo>
                  <a:pt x="119631" y="118518"/>
                </a:lnTo>
                <a:lnTo>
                  <a:pt x="119263" y="119259"/>
                </a:lnTo>
                <a:lnTo>
                  <a:pt x="119263" y="119259"/>
                </a:lnTo>
                <a:lnTo>
                  <a:pt x="119263" y="119259"/>
                </a:lnTo>
                <a:lnTo>
                  <a:pt x="118159" y="120000"/>
                </a:lnTo>
                <a:lnTo>
                  <a:pt x="118159" y="120000"/>
                </a:lnTo>
                <a:lnTo>
                  <a:pt x="117791" y="120000"/>
                </a:lnTo>
                <a:lnTo>
                  <a:pt x="1840" y="120000"/>
                </a:lnTo>
                <a:lnTo>
                  <a:pt x="1840" y="120000"/>
                </a:lnTo>
                <a:lnTo>
                  <a:pt x="1104" y="120000"/>
                </a:lnTo>
                <a:lnTo>
                  <a:pt x="736" y="119629"/>
                </a:lnTo>
                <a:lnTo>
                  <a:pt x="368" y="118888"/>
                </a:lnTo>
                <a:lnTo>
                  <a:pt x="0" y="118148"/>
                </a:lnTo>
                <a:lnTo>
                  <a:pt x="0" y="118148"/>
                </a:lnTo>
                <a:lnTo>
                  <a:pt x="0" y="116296"/>
                </a:lnTo>
                <a:lnTo>
                  <a:pt x="0" y="116296"/>
                </a:lnTo>
                <a:lnTo>
                  <a:pt x="1840" y="116296"/>
                </a:lnTo>
                <a:lnTo>
                  <a:pt x="1840" y="116296"/>
                </a:lnTo>
                <a:close/>
                <a:moveTo>
                  <a:pt x="4417" y="27037"/>
                </a:moveTo>
                <a:lnTo>
                  <a:pt x="16932" y="40000"/>
                </a:lnTo>
                <a:lnTo>
                  <a:pt x="39386" y="17407"/>
                </a:lnTo>
                <a:lnTo>
                  <a:pt x="26871" y="4444"/>
                </a:lnTo>
                <a:lnTo>
                  <a:pt x="26871" y="4444"/>
                </a:lnTo>
                <a:lnTo>
                  <a:pt x="25766" y="4074"/>
                </a:lnTo>
                <a:lnTo>
                  <a:pt x="25030" y="3703"/>
                </a:lnTo>
                <a:lnTo>
                  <a:pt x="24294" y="4074"/>
                </a:lnTo>
                <a:lnTo>
                  <a:pt x="23558" y="4444"/>
                </a:lnTo>
                <a:lnTo>
                  <a:pt x="4417" y="24444"/>
                </a:lnTo>
                <a:lnTo>
                  <a:pt x="4417" y="24444"/>
                </a:lnTo>
                <a:lnTo>
                  <a:pt x="4049" y="24814"/>
                </a:lnTo>
                <a:lnTo>
                  <a:pt x="3680" y="25555"/>
                </a:lnTo>
                <a:lnTo>
                  <a:pt x="3680" y="25555"/>
                </a:lnTo>
                <a:lnTo>
                  <a:pt x="4049" y="26296"/>
                </a:lnTo>
                <a:lnTo>
                  <a:pt x="4417" y="27037"/>
                </a:lnTo>
                <a:lnTo>
                  <a:pt x="4417" y="27037"/>
                </a:lnTo>
                <a:close/>
                <a:moveTo>
                  <a:pt x="19509" y="42592"/>
                </a:moveTo>
                <a:lnTo>
                  <a:pt x="79877" y="103703"/>
                </a:lnTo>
                <a:lnTo>
                  <a:pt x="82085" y="95925"/>
                </a:lnTo>
                <a:lnTo>
                  <a:pt x="23558" y="38518"/>
                </a:lnTo>
                <a:lnTo>
                  <a:pt x="19509" y="42592"/>
                </a:lnTo>
                <a:close/>
                <a:moveTo>
                  <a:pt x="93865" y="93703"/>
                </a:moveTo>
                <a:lnTo>
                  <a:pt x="93865" y="85185"/>
                </a:lnTo>
                <a:lnTo>
                  <a:pt x="35337" y="26296"/>
                </a:lnTo>
                <a:lnTo>
                  <a:pt x="26134" y="35555"/>
                </a:lnTo>
                <a:lnTo>
                  <a:pt x="84662" y="93703"/>
                </a:lnTo>
                <a:lnTo>
                  <a:pt x="93865" y="93703"/>
                </a:lnTo>
                <a:close/>
                <a:moveTo>
                  <a:pt x="102331" y="80740"/>
                </a:moveTo>
                <a:lnTo>
                  <a:pt x="41963" y="20000"/>
                </a:lnTo>
                <a:lnTo>
                  <a:pt x="37914" y="23703"/>
                </a:lnTo>
                <a:lnTo>
                  <a:pt x="96073" y="82222"/>
                </a:lnTo>
                <a:lnTo>
                  <a:pt x="102331" y="80740"/>
                </a:lnTo>
                <a:close/>
                <a:moveTo>
                  <a:pt x="83190" y="105925"/>
                </a:moveTo>
                <a:lnTo>
                  <a:pt x="114478" y="115555"/>
                </a:lnTo>
                <a:lnTo>
                  <a:pt x="104907" y="84074"/>
                </a:lnTo>
                <a:lnTo>
                  <a:pt x="97546" y="85555"/>
                </a:lnTo>
                <a:lnTo>
                  <a:pt x="97546" y="95555"/>
                </a:lnTo>
                <a:lnTo>
                  <a:pt x="97546" y="95555"/>
                </a:lnTo>
                <a:lnTo>
                  <a:pt x="97177" y="96296"/>
                </a:lnTo>
                <a:lnTo>
                  <a:pt x="96809" y="97037"/>
                </a:lnTo>
                <a:lnTo>
                  <a:pt x="96441" y="97407"/>
                </a:lnTo>
                <a:lnTo>
                  <a:pt x="95705" y="97407"/>
                </a:lnTo>
                <a:lnTo>
                  <a:pt x="85398" y="97407"/>
                </a:lnTo>
                <a:lnTo>
                  <a:pt x="83190" y="105925"/>
                </a:lnTo>
                <a:close/>
              </a:path>
            </a:pathLst>
          </a:custGeom>
          <a:solidFill>
            <a:srgbClr val="FBFBFB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grpSp>
        <p:nvGrpSpPr>
          <p:cNvPr id="2" name="组合 1"/>
          <p:cNvGrpSpPr/>
          <p:nvPr/>
        </p:nvGrpSpPr>
        <p:grpSpPr>
          <a:xfrm>
            <a:off x="2653467" y="3104597"/>
            <a:ext cx="1297940" cy="395605"/>
            <a:chOff x="4193" y="4236"/>
            <a:chExt cx="2044" cy="623"/>
          </a:xfrm>
        </p:grpSpPr>
        <p:cxnSp>
          <p:nvCxnSpPr>
            <p:cNvPr id="79" name="直接箭头连接符 78"/>
            <p:cNvCxnSpPr/>
            <p:nvPr/>
          </p:nvCxnSpPr>
          <p:spPr>
            <a:xfrm>
              <a:off x="4193" y="4855"/>
              <a:ext cx="2044" cy="4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文本框 86"/>
            <p:cNvSpPr txBox="1"/>
            <p:nvPr/>
          </p:nvSpPr>
          <p:spPr>
            <a:xfrm>
              <a:off x="4193" y="4236"/>
              <a:ext cx="201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/>
                <a:t>HIS</a:t>
              </a:r>
              <a:r>
                <a:rPr lang="zh-CN" altLang="en-US" b="1" dirty="0"/>
                <a:t>正变换</a:t>
              </a:r>
            </a:p>
          </p:txBody>
        </p:sp>
      </p:grpSp>
      <p:sp>
        <p:nvSpPr>
          <p:cNvPr id="88" name="文本框 87"/>
          <p:cNvSpPr txBox="1"/>
          <p:nvPr/>
        </p:nvSpPr>
        <p:spPr>
          <a:xfrm>
            <a:off x="7746250" y="1926160"/>
            <a:ext cx="1377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b="1" dirty="0"/>
              <a:t>直方图匹配</a:t>
            </a:r>
          </a:p>
        </p:txBody>
      </p:sp>
      <p:cxnSp>
        <p:nvCxnSpPr>
          <p:cNvPr id="96" name="曲线连接符 95"/>
          <p:cNvCxnSpPr/>
          <p:nvPr/>
        </p:nvCxnSpPr>
        <p:spPr>
          <a:xfrm rot="5400000">
            <a:off x="8722837" y="1708868"/>
            <a:ext cx="1195070" cy="1172845"/>
          </a:xfrm>
          <a:prstGeom prst="curvedConnector3">
            <a:avLst>
              <a:gd name="adj1" fmla="val 40993"/>
            </a:avLst>
          </a:prstGeom>
          <a:ln w="41275">
            <a:solidFill>
              <a:srgbClr val="002060"/>
            </a:solidFill>
            <a:prstDash val="dash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2655041" y="3108111"/>
            <a:ext cx="1278890" cy="401955"/>
            <a:chOff x="12982" y="5171"/>
            <a:chExt cx="2014" cy="633"/>
          </a:xfrm>
        </p:grpSpPr>
        <p:cxnSp>
          <p:nvCxnSpPr>
            <p:cNvPr id="82" name="直接箭头连接符 81"/>
            <p:cNvCxnSpPr/>
            <p:nvPr/>
          </p:nvCxnSpPr>
          <p:spPr>
            <a:xfrm flipV="1">
              <a:off x="13041" y="5798"/>
              <a:ext cx="1896" cy="6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98" name="文本框 97"/>
            <p:cNvSpPr txBox="1"/>
            <p:nvPr/>
          </p:nvSpPr>
          <p:spPr>
            <a:xfrm>
              <a:off x="12982" y="5171"/>
              <a:ext cx="2014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/>
                <a:t>HIS</a:t>
              </a:r>
              <a:r>
                <a:rPr lang="zh-CN" altLang="en-US" b="1" dirty="0"/>
                <a:t>逆变换</a:t>
              </a:r>
            </a:p>
          </p:txBody>
        </p:sp>
      </p:grpSp>
      <p:sp>
        <p:nvSpPr>
          <p:cNvPr id="18" name="矩形 17">
            <a:extLst>
              <a:ext uri="{FF2B5EF4-FFF2-40B4-BE49-F238E27FC236}">
                <a16:creationId xmlns:a16="http://schemas.microsoft.com/office/drawing/2014/main" id="{A887501A-92AB-42E1-9BFA-A227AA61B74A}"/>
              </a:ext>
            </a:extLst>
          </p:cNvPr>
          <p:cNvSpPr/>
          <p:nvPr/>
        </p:nvSpPr>
        <p:spPr>
          <a:xfrm>
            <a:off x="1963222" y="980968"/>
            <a:ext cx="3939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b="1" dirty="0">
                <a:solidFill>
                  <a:schemeClr val="bg1"/>
                </a:solidFill>
              </a:rPr>
              <a:t>R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123" name="矩形 122">
            <a:extLst>
              <a:ext uri="{FF2B5EF4-FFF2-40B4-BE49-F238E27FC236}">
                <a16:creationId xmlns:a16="http://schemas.microsoft.com/office/drawing/2014/main" id="{775D601B-E1A0-48B9-B3B3-CAA10072D5BC}"/>
              </a:ext>
            </a:extLst>
          </p:cNvPr>
          <p:cNvSpPr/>
          <p:nvPr/>
        </p:nvSpPr>
        <p:spPr>
          <a:xfrm>
            <a:off x="1963222" y="4936895"/>
            <a:ext cx="3939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124" name="矩形 123">
            <a:extLst>
              <a:ext uri="{FF2B5EF4-FFF2-40B4-BE49-F238E27FC236}">
                <a16:creationId xmlns:a16="http://schemas.microsoft.com/office/drawing/2014/main" id="{C709897C-253A-40A5-930A-089EB1244AEF}"/>
              </a:ext>
            </a:extLst>
          </p:cNvPr>
          <p:cNvSpPr/>
          <p:nvPr/>
        </p:nvSpPr>
        <p:spPr>
          <a:xfrm>
            <a:off x="1963222" y="2899149"/>
            <a:ext cx="3939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b="1" dirty="0"/>
              <a:t>G</a:t>
            </a:r>
            <a:endParaRPr lang="zh-CN" altLang="en-US" b="1" dirty="0"/>
          </a:p>
        </p:txBody>
      </p:sp>
      <p:sp>
        <p:nvSpPr>
          <p:cNvPr id="125" name="矩形 124">
            <a:extLst>
              <a:ext uri="{FF2B5EF4-FFF2-40B4-BE49-F238E27FC236}">
                <a16:creationId xmlns:a16="http://schemas.microsoft.com/office/drawing/2014/main" id="{4C8AA2DB-2197-4039-971A-FADDB3B3B932}"/>
              </a:ext>
            </a:extLst>
          </p:cNvPr>
          <p:cNvSpPr/>
          <p:nvPr/>
        </p:nvSpPr>
        <p:spPr>
          <a:xfrm>
            <a:off x="9418163" y="567773"/>
            <a:ext cx="1212215" cy="1073150"/>
          </a:xfrm>
          <a:prstGeom prst="rect">
            <a:avLst/>
          </a:prstGeom>
          <a:solidFill>
            <a:srgbClr val="068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高分辨率</a:t>
            </a:r>
          </a:p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图像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4196792" y="2892825"/>
            <a:ext cx="1211580" cy="1073150"/>
            <a:chOff x="6303" y="3481"/>
            <a:chExt cx="1908" cy="1690"/>
          </a:xfrm>
          <a:solidFill>
            <a:schemeClr val="bg1"/>
          </a:solidFill>
        </p:grpSpPr>
        <p:sp>
          <p:nvSpPr>
            <p:cNvPr id="13" name="矩形 12"/>
            <p:cNvSpPr/>
            <p:nvPr/>
          </p:nvSpPr>
          <p:spPr>
            <a:xfrm>
              <a:off x="6303" y="3481"/>
              <a:ext cx="1909" cy="16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6503" y="3531"/>
              <a:ext cx="449" cy="58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b="1"/>
                <a:t>H</a:t>
              </a:r>
            </a:p>
          </p:txBody>
        </p:sp>
      </p:grpSp>
      <p:pic>
        <p:nvPicPr>
          <p:cNvPr id="19" name="图片 18">
            <a:extLst>
              <a:ext uri="{FF2B5EF4-FFF2-40B4-BE49-F238E27FC236}">
                <a16:creationId xmlns:a16="http://schemas.microsoft.com/office/drawing/2014/main" id="{C824BF48-BBF2-4F89-86F4-302B34A04E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888" y="1595837"/>
            <a:ext cx="5524500" cy="4486275"/>
          </a:xfrm>
          <a:prstGeom prst="rect">
            <a:avLst/>
          </a:prstGeom>
        </p:spPr>
      </p:pic>
      <p:grpSp>
        <p:nvGrpSpPr>
          <p:cNvPr id="58" name="组合 57">
            <a:extLst>
              <a:ext uri="{FF2B5EF4-FFF2-40B4-BE49-F238E27FC236}">
                <a16:creationId xmlns:a16="http://schemas.microsoft.com/office/drawing/2014/main" id="{A4774EB7-AA5F-44BD-B2F5-0D8012EC449A}"/>
              </a:ext>
            </a:extLst>
          </p:cNvPr>
          <p:cNvGrpSpPr/>
          <p:nvPr/>
        </p:nvGrpSpPr>
        <p:grpSpPr>
          <a:xfrm>
            <a:off x="4224510" y="2892825"/>
            <a:ext cx="1212215" cy="1073150"/>
            <a:chOff x="6303" y="3481"/>
            <a:chExt cx="1909" cy="1690"/>
          </a:xfrm>
          <a:solidFill>
            <a:schemeClr val="bg1"/>
          </a:solidFill>
        </p:grpSpPr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34A14EBF-DDE8-4818-9D73-AE2D6E5F0F33}"/>
                </a:ext>
              </a:extLst>
            </p:cNvPr>
            <p:cNvSpPr/>
            <p:nvPr/>
          </p:nvSpPr>
          <p:spPr>
            <a:xfrm>
              <a:off x="6303" y="3481"/>
              <a:ext cx="1909" cy="16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7272F587-9BE4-4706-B6FF-F0F34B5EE161}"/>
                </a:ext>
              </a:extLst>
            </p:cNvPr>
            <p:cNvSpPr txBox="1"/>
            <p:nvPr/>
          </p:nvSpPr>
          <p:spPr>
            <a:xfrm>
              <a:off x="6503" y="3531"/>
              <a:ext cx="449" cy="58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en-US" altLang="zh-CN" b="1" dirty="0"/>
            </a:p>
          </p:txBody>
        </p:sp>
      </p:grpSp>
      <p:sp>
        <p:nvSpPr>
          <p:cNvPr id="53" name="矩形 52"/>
          <p:cNvSpPr/>
          <p:nvPr/>
        </p:nvSpPr>
        <p:spPr>
          <a:xfrm>
            <a:off x="4323792" y="3029724"/>
            <a:ext cx="1212215" cy="1073150"/>
          </a:xfrm>
          <a:prstGeom prst="rect">
            <a:avLst/>
          </a:prstGeom>
          <a:solidFill>
            <a:srgbClr val="068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融合的</a:t>
            </a:r>
          </a:p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多光谱</a:t>
            </a:r>
          </a:p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图像</a:t>
            </a:r>
          </a:p>
        </p:txBody>
      </p:sp>
    </p:spTree>
    <p:custDataLst>
      <p:tags r:id="rId1"/>
    </p:custData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1.48148E-6 L -0.01016 0.2796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8" y="1398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17 -0.00092 L 0.00847 -0.25671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2" y="-1280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0 L -0.25 0 " pathEditMode="relative" rAng="0" ptsTypes="AA">
                                      <p:cBhvr>
                                        <p:cTn id="6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25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7.40741E-7 L -0.57044 0.29167 " pathEditMode="relative" rAng="0" ptsTypes="AA">
                                      <p:cBhvr>
                                        <p:cTn id="85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529" y="14583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2" presetClass="entr" presetSubtype="4" fill="hold" grpId="0" nodeType="withEffect">
                                  <p:stCondLst>
                                    <p:cond delay="65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7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3.7037E-7 L 0.10873 -0.00625 " pathEditMode="relative" rAng="0" ptsTypes="AA">
                                      <p:cBhvr>
                                        <p:cTn id="138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30" y="-324"/>
                                    </p:animMotion>
                                  </p:childTnLst>
                                </p:cTn>
                              </p:par>
                              <p:par>
                                <p:cTn id="139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2.59259E-6 L 0.10521 0.00416 " pathEditMode="relative" rAng="0" ptsTypes="AA">
                                      <p:cBhvr>
                                        <p:cTn id="140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60" y="208"/>
                                    </p:animMotion>
                                  </p:childTnLst>
                                </p:cTn>
                              </p:par>
                              <p:par>
                                <p:cTn id="141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0 L 0.10274 -0.00231 " pathEditMode="relative" rAng="0" ptsTypes="AA">
                                      <p:cBhvr>
                                        <p:cTn id="142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30" y="-116"/>
                                    </p:animMotion>
                                  </p:childTnLst>
                                </p:cTn>
                              </p:par>
                              <p:par>
                                <p:cTn id="1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51" grpId="0" animBg="1"/>
      <p:bldP spid="51" grpId="1" animBg="1"/>
      <p:bldP spid="64" grpId="0" animBg="1"/>
      <p:bldP spid="64" grpId="1" animBg="1"/>
      <p:bldP spid="64" grpId="2" animBg="1"/>
      <p:bldP spid="88" grpId="0"/>
      <p:bldP spid="88" grpId="1"/>
      <p:bldP spid="18" grpId="0"/>
      <p:bldP spid="18" grpId="1"/>
      <p:bldP spid="123" grpId="0"/>
      <p:bldP spid="123" grpId="1"/>
      <p:bldP spid="124" grpId="0"/>
      <p:bldP spid="124" grpId="1"/>
      <p:bldP spid="125" grpId="0" animBg="1"/>
      <p:bldP spid="125" grpId="1" animBg="1"/>
      <p:bldP spid="53" grpId="0" animBg="1"/>
      <p:bldP spid="53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6697980" y="2177415"/>
            <a:ext cx="1211580" cy="1073150"/>
            <a:chOff x="10548" y="3429"/>
            <a:chExt cx="1908" cy="1690"/>
          </a:xfrm>
          <a:solidFill>
            <a:srgbClr val="6AB3E3"/>
          </a:solidFill>
        </p:grpSpPr>
        <p:sp>
          <p:nvSpPr>
            <p:cNvPr id="73" name="矩形 72"/>
            <p:cNvSpPr/>
            <p:nvPr/>
          </p:nvSpPr>
          <p:spPr>
            <a:xfrm>
              <a:off x="10548" y="3429"/>
              <a:ext cx="1909" cy="16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10726" y="3567"/>
              <a:ext cx="449" cy="58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b="1">
                  <a:solidFill>
                    <a:schemeClr val="bg1"/>
                  </a:solidFill>
                </a:rPr>
                <a:t>S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3847465" y="1739265"/>
            <a:ext cx="1211580" cy="1073150"/>
            <a:chOff x="6059" y="2739"/>
            <a:chExt cx="1908" cy="1690"/>
          </a:xfrm>
          <a:solidFill>
            <a:srgbClr val="6AB3E3"/>
          </a:solidFill>
        </p:grpSpPr>
        <p:sp>
          <p:nvSpPr>
            <p:cNvPr id="12" name="矩形 11"/>
            <p:cNvSpPr/>
            <p:nvPr/>
          </p:nvSpPr>
          <p:spPr>
            <a:xfrm>
              <a:off x="6059" y="2739"/>
              <a:ext cx="1909" cy="16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6237" y="2877"/>
              <a:ext cx="449" cy="58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b="1">
                  <a:solidFill>
                    <a:schemeClr val="bg1"/>
                  </a:solidFill>
                </a:rPr>
                <a:t>S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002405" y="2210435"/>
            <a:ext cx="1211580" cy="1073150"/>
            <a:chOff x="6303" y="3481"/>
            <a:chExt cx="1908" cy="1690"/>
          </a:xfrm>
          <a:solidFill>
            <a:schemeClr val="bg1"/>
          </a:solidFill>
        </p:grpSpPr>
        <p:sp>
          <p:nvSpPr>
            <p:cNvPr id="13" name="矩形 12"/>
            <p:cNvSpPr/>
            <p:nvPr/>
          </p:nvSpPr>
          <p:spPr>
            <a:xfrm>
              <a:off x="6303" y="3481"/>
              <a:ext cx="1909" cy="16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6503" y="3531"/>
              <a:ext cx="449" cy="58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b="1"/>
                <a:t>H</a:t>
              </a:r>
            </a:p>
          </p:txBody>
        </p:sp>
      </p:grpSp>
      <p:sp>
        <p:nvSpPr>
          <p:cNvPr id="48" name="椭圆 49"/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9" name="椭圆 50"/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6" name="椭圆 49"/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7" name="椭圆 50"/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099820" y="2083435"/>
            <a:ext cx="1212215" cy="1073150"/>
          </a:xfrm>
          <a:prstGeom prst="rect">
            <a:avLst/>
          </a:prstGeom>
          <a:solidFill>
            <a:srgbClr val="26A9E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226820" y="2210435"/>
            <a:ext cx="1212215" cy="1073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353820" y="2337435"/>
            <a:ext cx="1212215" cy="1073150"/>
          </a:xfrm>
          <a:prstGeom prst="rect">
            <a:avLst/>
          </a:prstGeom>
          <a:solidFill>
            <a:srgbClr val="0AB2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多光谱</a:t>
            </a:r>
          </a:p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图像</a:t>
            </a:r>
          </a:p>
        </p:txBody>
      </p:sp>
      <p:sp>
        <p:nvSpPr>
          <p:cNvPr id="51" name="矩形 50"/>
          <p:cNvSpPr/>
          <p:nvPr/>
        </p:nvSpPr>
        <p:spPr>
          <a:xfrm>
            <a:off x="9549130" y="2831465"/>
            <a:ext cx="1212215" cy="1073150"/>
          </a:xfrm>
          <a:prstGeom prst="rect">
            <a:avLst/>
          </a:prstGeom>
          <a:solidFill>
            <a:srgbClr val="6AB3E3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9676130" y="2958465"/>
            <a:ext cx="1212215" cy="1073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/>
          <p:cNvSpPr/>
          <p:nvPr/>
        </p:nvSpPr>
        <p:spPr>
          <a:xfrm>
            <a:off x="9803130" y="3085465"/>
            <a:ext cx="1212215" cy="1073150"/>
          </a:xfrm>
          <a:prstGeom prst="rect">
            <a:avLst/>
          </a:prstGeom>
          <a:solidFill>
            <a:srgbClr val="068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融合的</a:t>
            </a:r>
          </a:p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多光谱</a:t>
            </a:r>
          </a:p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图像</a:t>
            </a:r>
          </a:p>
        </p:txBody>
      </p:sp>
      <p:sp>
        <p:nvSpPr>
          <p:cNvPr id="61" name="矩形 60"/>
          <p:cNvSpPr/>
          <p:nvPr/>
        </p:nvSpPr>
        <p:spPr>
          <a:xfrm>
            <a:off x="1249680" y="4400389"/>
            <a:ext cx="1212215" cy="1073150"/>
          </a:xfrm>
          <a:prstGeom prst="rect">
            <a:avLst/>
          </a:prstGeom>
          <a:solidFill>
            <a:srgbClr val="068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chemeClr val="tx1"/>
                </a:solidFill>
              </a:rPr>
              <a:t>高分辨率</a:t>
            </a:r>
          </a:p>
          <a:p>
            <a:pPr algn="ctr"/>
            <a:r>
              <a:rPr lang="zh-CN" altLang="en-US" b="1">
                <a:solidFill>
                  <a:schemeClr val="tx1"/>
                </a:solidFill>
              </a:rPr>
              <a:t>图像</a:t>
            </a:r>
          </a:p>
        </p:txBody>
      </p:sp>
      <p:sp>
        <p:nvSpPr>
          <p:cNvPr id="64" name="矩形 63"/>
          <p:cNvSpPr/>
          <p:nvPr/>
        </p:nvSpPr>
        <p:spPr>
          <a:xfrm>
            <a:off x="4025265" y="4393565"/>
            <a:ext cx="1212215" cy="107315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拉伸的</a:t>
            </a:r>
          </a:p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高分辨率</a:t>
            </a:r>
          </a:p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图像</a:t>
            </a:r>
            <a:r>
              <a:rPr lang="en-US" altLang="zh-CN" b="1" dirty="0">
                <a:solidFill>
                  <a:schemeClr val="tx1"/>
                </a:solidFill>
              </a:rPr>
              <a:t>p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4129405" y="2610485"/>
            <a:ext cx="1211580" cy="1073150"/>
            <a:chOff x="6503" y="4111"/>
            <a:chExt cx="1908" cy="1690"/>
          </a:xfrm>
          <a:solidFill>
            <a:srgbClr val="0AB2BA"/>
          </a:solidFill>
        </p:grpSpPr>
        <p:sp>
          <p:nvSpPr>
            <p:cNvPr id="14" name="矩形 13"/>
            <p:cNvSpPr/>
            <p:nvPr/>
          </p:nvSpPr>
          <p:spPr>
            <a:xfrm>
              <a:off x="6503" y="4111"/>
              <a:ext cx="1909" cy="16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6686" y="4249"/>
              <a:ext cx="449" cy="58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b="1"/>
                <a:t>I</a:t>
              </a:r>
            </a:p>
          </p:txBody>
        </p:sp>
      </p:grpSp>
      <p:sp>
        <p:nvSpPr>
          <p:cNvPr id="72" name="ïšḻïďê-任意多边形: 形状 24"/>
          <p:cNvSpPr/>
          <p:nvPr/>
        </p:nvSpPr>
        <p:spPr>
          <a:xfrm>
            <a:off x="7635240" y="2775585"/>
            <a:ext cx="274955" cy="2730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840" y="116296"/>
                </a:moveTo>
                <a:lnTo>
                  <a:pt x="104907" y="116296"/>
                </a:lnTo>
                <a:lnTo>
                  <a:pt x="79877" y="108888"/>
                </a:lnTo>
                <a:lnTo>
                  <a:pt x="79877" y="108888"/>
                </a:lnTo>
                <a:lnTo>
                  <a:pt x="79141" y="108518"/>
                </a:lnTo>
                <a:lnTo>
                  <a:pt x="15460" y="43703"/>
                </a:lnTo>
                <a:lnTo>
                  <a:pt x="15460" y="43703"/>
                </a:lnTo>
                <a:lnTo>
                  <a:pt x="15460" y="43703"/>
                </a:lnTo>
                <a:lnTo>
                  <a:pt x="1840" y="30000"/>
                </a:lnTo>
                <a:lnTo>
                  <a:pt x="1840" y="30000"/>
                </a:lnTo>
                <a:lnTo>
                  <a:pt x="368" y="27777"/>
                </a:lnTo>
                <a:lnTo>
                  <a:pt x="0" y="25555"/>
                </a:lnTo>
                <a:lnTo>
                  <a:pt x="0" y="25555"/>
                </a:lnTo>
                <a:lnTo>
                  <a:pt x="368" y="23333"/>
                </a:lnTo>
                <a:lnTo>
                  <a:pt x="1840" y="21481"/>
                </a:lnTo>
                <a:lnTo>
                  <a:pt x="20981" y="1851"/>
                </a:lnTo>
                <a:lnTo>
                  <a:pt x="20981" y="1851"/>
                </a:lnTo>
                <a:lnTo>
                  <a:pt x="21717" y="1111"/>
                </a:lnTo>
                <a:lnTo>
                  <a:pt x="22822" y="370"/>
                </a:lnTo>
                <a:lnTo>
                  <a:pt x="23926" y="0"/>
                </a:lnTo>
                <a:lnTo>
                  <a:pt x="25030" y="0"/>
                </a:lnTo>
                <a:lnTo>
                  <a:pt x="25030" y="0"/>
                </a:lnTo>
                <a:lnTo>
                  <a:pt x="26134" y="0"/>
                </a:lnTo>
                <a:lnTo>
                  <a:pt x="27607" y="370"/>
                </a:lnTo>
                <a:lnTo>
                  <a:pt x="28711" y="1111"/>
                </a:lnTo>
                <a:lnTo>
                  <a:pt x="29447" y="1851"/>
                </a:lnTo>
                <a:lnTo>
                  <a:pt x="43435" y="15925"/>
                </a:lnTo>
                <a:lnTo>
                  <a:pt x="43435" y="16296"/>
                </a:lnTo>
                <a:lnTo>
                  <a:pt x="107116" y="80740"/>
                </a:lnTo>
                <a:lnTo>
                  <a:pt x="107116" y="80740"/>
                </a:lnTo>
                <a:lnTo>
                  <a:pt x="107852" y="81111"/>
                </a:lnTo>
                <a:lnTo>
                  <a:pt x="119631" y="117407"/>
                </a:lnTo>
                <a:lnTo>
                  <a:pt x="119631" y="117777"/>
                </a:lnTo>
                <a:lnTo>
                  <a:pt x="119631" y="117777"/>
                </a:lnTo>
                <a:lnTo>
                  <a:pt x="120000" y="118148"/>
                </a:lnTo>
                <a:lnTo>
                  <a:pt x="120000" y="118518"/>
                </a:lnTo>
                <a:lnTo>
                  <a:pt x="119631" y="118518"/>
                </a:lnTo>
                <a:lnTo>
                  <a:pt x="119631" y="118518"/>
                </a:lnTo>
                <a:lnTo>
                  <a:pt x="119263" y="119259"/>
                </a:lnTo>
                <a:lnTo>
                  <a:pt x="119263" y="119259"/>
                </a:lnTo>
                <a:lnTo>
                  <a:pt x="119263" y="119259"/>
                </a:lnTo>
                <a:lnTo>
                  <a:pt x="118159" y="120000"/>
                </a:lnTo>
                <a:lnTo>
                  <a:pt x="118159" y="120000"/>
                </a:lnTo>
                <a:lnTo>
                  <a:pt x="117791" y="120000"/>
                </a:lnTo>
                <a:lnTo>
                  <a:pt x="1840" y="120000"/>
                </a:lnTo>
                <a:lnTo>
                  <a:pt x="1840" y="120000"/>
                </a:lnTo>
                <a:lnTo>
                  <a:pt x="1104" y="120000"/>
                </a:lnTo>
                <a:lnTo>
                  <a:pt x="736" y="119629"/>
                </a:lnTo>
                <a:lnTo>
                  <a:pt x="368" y="118888"/>
                </a:lnTo>
                <a:lnTo>
                  <a:pt x="0" y="118148"/>
                </a:lnTo>
                <a:lnTo>
                  <a:pt x="0" y="118148"/>
                </a:lnTo>
                <a:lnTo>
                  <a:pt x="0" y="116296"/>
                </a:lnTo>
                <a:lnTo>
                  <a:pt x="0" y="116296"/>
                </a:lnTo>
                <a:lnTo>
                  <a:pt x="1840" y="116296"/>
                </a:lnTo>
                <a:lnTo>
                  <a:pt x="1840" y="116296"/>
                </a:lnTo>
                <a:close/>
                <a:moveTo>
                  <a:pt x="4417" y="27037"/>
                </a:moveTo>
                <a:lnTo>
                  <a:pt x="16932" y="40000"/>
                </a:lnTo>
                <a:lnTo>
                  <a:pt x="39386" y="17407"/>
                </a:lnTo>
                <a:lnTo>
                  <a:pt x="26871" y="4444"/>
                </a:lnTo>
                <a:lnTo>
                  <a:pt x="26871" y="4444"/>
                </a:lnTo>
                <a:lnTo>
                  <a:pt x="25766" y="4074"/>
                </a:lnTo>
                <a:lnTo>
                  <a:pt x="25030" y="3703"/>
                </a:lnTo>
                <a:lnTo>
                  <a:pt x="24294" y="4074"/>
                </a:lnTo>
                <a:lnTo>
                  <a:pt x="23558" y="4444"/>
                </a:lnTo>
                <a:lnTo>
                  <a:pt x="4417" y="24444"/>
                </a:lnTo>
                <a:lnTo>
                  <a:pt x="4417" y="24444"/>
                </a:lnTo>
                <a:lnTo>
                  <a:pt x="4049" y="24814"/>
                </a:lnTo>
                <a:lnTo>
                  <a:pt x="3680" y="25555"/>
                </a:lnTo>
                <a:lnTo>
                  <a:pt x="3680" y="25555"/>
                </a:lnTo>
                <a:lnTo>
                  <a:pt x="4049" y="26296"/>
                </a:lnTo>
                <a:lnTo>
                  <a:pt x="4417" y="27037"/>
                </a:lnTo>
                <a:lnTo>
                  <a:pt x="4417" y="27037"/>
                </a:lnTo>
                <a:close/>
                <a:moveTo>
                  <a:pt x="19509" y="42592"/>
                </a:moveTo>
                <a:lnTo>
                  <a:pt x="79877" y="103703"/>
                </a:lnTo>
                <a:lnTo>
                  <a:pt x="82085" y="95925"/>
                </a:lnTo>
                <a:lnTo>
                  <a:pt x="23558" y="38518"/>
                </a:lnTo>
                <a:lnTo>
                  <a:pt x="19509" y="42592"/>
                </a:lnTo>
                <a:close/>
                <a:moveTo>
                  <a:pt x="93865" y="93703"/>
                </a:moveTo>
                <a:lnTo>
                  <a:pt x="93865" y="85185"/>
                </a:lnTo>
                <a:lnTo>
                  <a:pt x="35337" y="26296"/>
                </a:lnTo>
                <a:lnTo>
                  <a:pt x="26134" y="35555"/>
                </a:lnTo>
                <a:lnTo>
                  <a:pt x="84662" y="93703"/>
                </a:lnTo>
                <a:lnTo>
                  <a:pt x="93865" y="93703"/>
                </a:lnTo>
                <a:close/>
                <a:moveTo>
                  <a:pt x="102331" y="80740"/>
                </a:moveTo>
                <a:lnTo>
                  <a:pt x="41963" y="20000"/>
                </a:lnTo>
                <a:lnTo>
                  <a:pt x="37914" y="23703"/>
                </a:lnTo>
                <a:lnTo>
                  <a:pt x="96073" y="82222"/>
                </a:lnTo>
                <a:lnTo>
                  <a:pt x="102331" y="80740"/>
                </a:lnTo>
                <a:close/>
                <a:moveTo>
                  <a:pt x="83190" y="105925"/>
                </a:moveTo>
                <a:lnTo>
                  <a:pt x="114478" y="115555"/>
                </a:lnTo>
                <a:lnTo>
                  <a:pt x="104907" y="84074"/>
                </a:lnTo>
                <a:lnTo>
                  <a:pt x="97546" y="85555"/>
                </a:lnTo>
                <a:lnTo>
                  <a:pt x="97546" y="95555"/>
                </a:lnTo>
                <a:lnTo>
                  <a:pt x="97546" y="95555"/>
                </a:lnTo>
                <a:lnTo>
                  <a:pt x="97177" y="96296"/>
                </a:lnTo>
                <a:lnTo>
                  <a:pt x="96809" y="97037"/>
                </a:lnTo>
                <a:lnTo>
                  <a:pt x="96441" y="97407"/>
                </a:lnTo>
                <a:lnTo>
                  <a:pt x="95705" y="97407"/>
                </a:lnTo>
                <a:lnTo>
                  <a:pt x="85398" y="97407"/>
                </a:lnTo>
                <a:lnTo>
                  <a:pt x="83190" y="105925"/>
                </a:lnTo>
                <a:close/>
              </a:path>
            </a:pathLst>
          </a:custGeom>
          <a:solidFill>
            <a:srgbClr val="FBFBFB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grpSp>
        <p:nvGrpSpPr>
          <p:cNvPr id="16" name="组合 15"/>
          <p:cNvGrpSpPr/>
          <p:nvPr/>
        </p:nvGrpSpPr>
        <p:grpSpPr>
          <a:xfrm>
            <a:off x="6852920" y="2648585"/>
            <a:ext cx="1211580" cy="1073150"/>
            <a:chOff x="10792" y="4171"/>
            <a:chExt cx="1908" cy="1690"/>
          </a:xfrm>
          <a:solidFill>
            <a:schemeClr val="bg1"/>
          </a:solidFill>
        </p:grpSpPr>
        <p:sp>
          <p:nvSpPr>
            <p:cNvPr id="74" name="矩形 73"/>
            <p:cNvSpPr/>
            <p:nvPr/>
          </p:nvSpPr>
          <p:spPr>
            <a:xfrm>
              <a:off x="10792" y="4171"/>
              <a:ext cx="1909" cy="16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10992" y="4221"/>
              <a:ext cx="449" cy="58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b="1"/>
                <a:t>H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979920" y="3048635"/>
            <a:ext cx="1211580" cy="1073150"/>
            <a:chOff x="10992" y="4801"/>
            <a:chExt cx="1908" cy="1690"/>
          </a:xfrm>
          <a:solidFill>
            <a:srgbClr val="FFFF00"/>
          </a:solidFill>
        </p:grpSpPr>
        <p:sp>
          <p:nvSpPr>
            <p:cNvPr id="75" name="矩形 74"/>
            <p:cNvSpPr/>
            <p:nvPr/>
          </p:nvSpPr>
          <p:spPr>
            <a:xfrm>
              <a:off x="10992" y="4801"/>
              <a:ext cx="1909" cy="16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11175" y="4939"/>
              <a:ext cx="449" cy="58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b="1"/>
                <a:t>p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662555" y="2689860"/>
            <a:ext cx="1297940" cy="395605"/>
            <a:chOff x="4193" y="4236"/>
            <a:chExt cx="2044" cy="623"/>
          </a:xfrm>
        </p:grpSpPr>
        <p:cxnSp>
          <p:nvCxnSpPr>
            <p:cNvPr id="79" name="直接箭头连接符 78"/>
            <p:cNvCxnSpPr/>
            <p:nvPr/>
          </p:nvCxnSpPr>
          <p:spPr>
            <a:xfrm>
              <a:off x="4193" y="4855"/>
              <a:ext cx="2044" cy="4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文本框 86"/>
            <p:cNvSpPr txBox="1"/>
            <p:nvPr/>
          </p:nvSpPr>
          <p:spPr>
            <a:xfrm>
              <a:off x="4193" y="4236"/>
              <a:ext cx="201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/>
                <a:t>HIS</a:t>
              </a:r>
              <a:r>
                <a:rPr lang="zh-CN" altLang="en-US" b="1"/>
                <a:t>正变换</a:t>
              </a:r>
            </a:p>
          </p:txBody>
        </p:sp>
      </p:grpSp>
      <p:cxnSp>
        <p:nvCxnSpPr>
          <p:cNvPr id="80" name="直接箭头连接符 79"/>
          <p:cNvCxnSpPr/>
          <p:nvPr/>
        </p:nvCxnSpPr>
        <p:spPr>
          <a:xfrm>
            <a:off x="2662555" y="4993642"/>
            <a:ext cx="1297940" cy="254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8" name="文本框 87"/>
          <p:cNvSpPr txBox="1"/>
          <p:nvPr/>
        </p:nvSpPr>
        <p:spPr>
          <a:xfrm>
            <a:off x="2565400" y="5034917"/>
            <a:ext cx="1377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b="1"/>
              <a:t>直方图匹配</a:t>
            </a:r>
          </a:p>
        </p:txBody>
      </p:sp>
      <p:cxnSp>
        <p:nvCxnSpPr>
          <p:cNvPr id="96" name="曲线连接符 95"/>
          <p:cNvCxnSpPr/>
          <p:nvPr/>
        </p:nvCxnSpPr>
        <p:spPr>
          <a:xfrm rot="5400000">
            <a:off x="3061335" y="3811907"/>
            <a:ext cx="1195070" cy="1172845"/>
          </a:xfrm>
          <a:prstGeom prst="curvedConnector3">
            <a:avLst>
              <a:gd name="adj1" fmla="val 40993"/>
            </a:avLst>
          </a:prstGeom>
          <a:ln>
            <a:solidFill>
              <a:srgbClr val="002060"/>
            </a:solidFill>
            <a:prstDash val="dash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5452110" y="3041650"/>
            <a:ext cx="1505585" cy="1927225"/>
            <a:chOff x="8586" y="4790"/>
            <a:chExt cx="2371" cy="3035"/>
          </a:xfrm>
        </p:grpSpPr>
        <p:cxnSp>
          <p:nvCxnSpPr>
            <p:cNvPr id="81" name="直接箭头连接符 80"/>
            <p:cNvCxnSpPr/>
            <p:nvPr/>
          </p:nvCxnSpPr>
          <p:spPr>
            <a:xfrm flipV="1">
              <a:off x="9231" y="5804"/>
              <a:ext cx="1535" cy="3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8597" y="4790"/>
              <a:ext cx="633" cy="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>
              <a:off x="8586" y="7819"/>
              <a:ext cx="633" cy="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直接连接符 85"/>
            <p:cNvCxnSpPr/>
            <p:nvPr/>
          </p:nvCxnSpPr>
          <p:spPr>
            <a:xfrm>
              <a:off x="9217" y="4799"/>
              <a:ext cx="0" cy="302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97" name="文本框 96"/>
            <p:cNvSpPr txBox="1"/>
            <p:nvPr/>
          </p:nvSpPr>
          <p:spPr>
            <a:xfrm>
              <a:off x="9217" y="5986"/>
              <a:ext cx="17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/>
                <a:t>分量替换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8243570" y="3283585"/>
            <a:ext cx="1278890" cy="401955"/>
            <a:chOff x="12982" y="5171"/>
            <a:chExt cx="2014" cy="633"/>
          </a:xfrm>
        </p:grpSpPr>
        <p:cxnSp>
          <p:nvCxnSpPr>
            <p:cNvPr id="82" name="直接箭头连接符 81"/>
            <p:cNvCxnSpPr/>
            <p:nvPr/>
          </p:nvCxnSpPr>
          <p:spPr>
            <a:xfrm flipV="1">
              <a:off x="13041" y="5798"/>
              <a:ext cx="1896" cy="6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98" name="文本框 97"/>
            <p:cNvSpPr txBox="1"/>
            <p:nvPr/>
          </p:nvSpPr>
          <p:spPr>
            <a:xfrm>
              <a:off x="12982" y="5171"/>
              <a:ext cx="2014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/>
                <a:t>HIS</a:t>
              </a:r>
              <a:r>
                <a:rPr lang="zh-CN" altLang="en-US" b="1" dirty="0"/>
                <a:t>逆变换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011BCD93-0608-4B38-95F2-66BEBF07E2F0}"/>
              </a:ext>
            </a:extLst>
          </p:cNvPr>
          <p:cNvGrpSpPr/>
          <p:nvPr/>
        </p:nvGrpSpPr>
        <p:grpSpPr>
          <a:xfrm>
            <a:off x="321437" y="-744411"/>
            <a:ext cx="1254448" cy="1822957"/>
            <a:chOff x="321437" y="-744411"/>
            <a:chExt cx="1254448" cy="1822957"/>
          </a:xfrm>
        </p:grpSpPr>
        <p:sp>
          <p:nvSpPr>
            <p:cNvPr id="54" name="矩形: 圆角 53">
              <a:extLst>
                <a:ext uri="{FF2B5EF4-FFF2-40B4-BE49-F238E27FC236}">
                  <a16:creationId xmlns:a16="http://schemas.microsoft.com/office/drawing/2014/main" id="{B38B8D2C-BAA0-4948-B409-BA364302DA3E}"/>
                </a:ext>
              </a:extLst>
            </p:cNvPr>
            <p:cNvSpPr/>
            <p:nvPr/>
          </p:nvSpPr>
          <p:spPr>
            <a:xfrm rot="5400000">
              <a:off x="37182" y="-460156"/>
              <a:ext cx="1822957" cy="1254448"/>
            </a:xfrm>
            <a:prstGeom prst="roundRect">
              <a:avLst/>
            </a:prstGeom>
            <a:solidFill>
              <a:srgbClr val="0686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5" name="图片 54">
              <a:extLst>
                <a:ext uri="{FF2B5EF4-FFF2-40B4-BE49-F238E27FC236}">
                  <a16:creationId xmlns:a16="http://schemas.microsoft.com/office/drawing/2014/main" id="{8D198E1A-3857-42D0-BF3B-B8AE32B2A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9055" y="59464"/>
              <a:ext cx="839210" cy="794498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56" name="文本框 55">
            <a:extLst>
              <a:ext uri="{FF2B5EF4-FFF2-40B4-BE49-F238E27FC236}">
                <a16:creationId xmlns:a16="http://schemas.microsoft.com/office/drawing/2014/main" id="{205CF4E5-935C-4F24-BBFF-4434671E5B3A}"/>
              </a:ext>
            </a:extLst>
          </p:cNvPr>
          <p:cNvSpPr txBox="1"/>
          <p:nvPr/>
        </p:nvSpPr>
        <p:spPr>
          <a:xfrm>
            <a:off x="1974715" y="330742"/>
            <a:ext cx="41926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68695"/>
                </a:solidFill>
              </a:rPr>
              <a:t>算法流程图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35903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43CD6595-8426-48B2-8A8C-1CC46C820FB4}"/>
              </a:ext>
            </a:extLst>
          </p:cNvPr>
          <p:cNvSpPr/>
          <p:nvPr/>
        </p:nvSpPr>
        <p:spPr>
          <a:xfrm>
            <a:off x="0" y="2289109"/>
            <a:ext cx="7996136" cy="2108719"/>
          </a:xfrm>
          <a:prstGeom prst="rect">
            <a:avLst/>
          </a:prstGeom>
          <a:solidFill>
            <a:srgbClr val="068695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0811E489-2660-4FC5-B116-5607CD00BAE5}"/>
              </a:ext>
            </a:extLst>
          </p:cNvPr>
          <p:cNvSpPr txBox="1">
            <a:spLocks/>
          </p:cNvSpPr>
          <p:nvPr/>
        </p:nvSpPr>
        <p:spPr>
          <a:xfrm>
            <a:off x="747021" y="3100604"/>
            <a:ext cx="1868994" cy="65679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61ED69D-A0D1-40A7-AA81-F8AFB9866389}"/>
              </a:ext>
            </a:extLst>
          </p:cNvPr>
          <p:cNvSpPr txBox="1"/>
          <p:nvPr/>
        </p:nvSpPr>
        <p:spPr>
          <a:xfrm>
            <a:off x="5945874" y="2725862"/>
            <a:ext cx="1444388" cy="1235212"/>
          </a:xfrm>
          <a:prstGeom prst="rect">
            <a:avLst/>
          </a:prstGeom>
          <a:noFill/>
          <a:ln w="19050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dirty="0">
                <a:ln w="22225">
                  <a:noFill/>
                </a:ln>
                <a:solidFill>
                  <a:schemeClr val="bg1">
                    <a:alpha val="73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02</a:t>
            </a:r>
            <a:endParaRPr lang="zh-CN" altLang="en-US" dirty="0">
              <a:ln w="22225">
                <a:noFill/>
              </a:ln>
              <a:solidFill>
                <a:schemeClr val="bg1">
                  <a:alpha val="73000"/>
                </a:schemeClr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578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69218B64-57C0-4476-A261-2C407EF95072}"/>
              </a:ext>
            </a:extLst>
          </p:cNvPr>
          <p:cNvSpPr/>
          <p:nvPr/>
        </p:nvSpPr>
        <p:spPr>
          <a:xfrm rot="5400000">
            <a:off x="37182" y="-460156"/>
            <a:ext cx="1822957" cy="1254448"/>
          </a:xfrm>
          <a:prstGeom prst="roundRect">
            <a:avLst/>
          </a:prstGeom>
          <a:solidFill>
            <a:srgbClr val="068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E15DEB9-6EBF-4A79-A38D-6FDCFDDE4986}"/>
              </a:ext>
            </a:extLst>
          </p:cNvPr>
          <p:cNvSpPr txBox="1"/>
          <p:nvPr/>
        </p:nvSpPr>
        <p:spPr>
          <a:xfrm>
            <a:off x="1974715" y="330742"/>
            <a:ext cx="41926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68695"/>
                </a:solidFill>
              </a:rPr>
              <a:t>结果展示</a:t>
            </a:r>
            <a:r>
              <a:rPr lang="en-US" altLang="zh-CN" sz="2800" b="1" dirty="0">
                <a:solidFill>
                  <a:srgbClr val="068695"/>
                </a:solidFill>
              </a:rPr>
              <a:t> </a:t>
            </a:r>
            <a:endParaRPr lang="zh-CN" altLang="en-US" sz="2800" b="1" dirty="0">
              <a:solidFill>
                <a:srgbClr val="068695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FB2F7E5-5842-4387-8F85-3A8DDBE01394}"/>
              </a:ext>
            </a:extLst>
          </p:cNvPr>
          <p:cNvSpPr txBox="1"/>
          <p:nvPr/>
        </p:nvSpPr>
        <p:spPr>
          <a:xfrm>
            <a:off x="484139" y="59464"/>
            <a:ext cx="929042" cy="794498"/>
          </a:xfrm>
          <a:prstGeom prst="rect">
            <a:avLst/>
          </a:prstGeom>
          <a:noFill/>
          <a:ln w="19050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dirty="0">
                <a:ln w="22225">
                  <a:noFill/>
                </a:ln>
                <a:solidFill>
                  <a:schemeClr val="bg1">
                    <a:alpha val="73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02</a:t>
            </a:r>
            <a:endParaRPr lang="zh-CN" altLang="en-US" dirty="0">
              <a:ln w="22225">
                <a:noFill/>
              </a:ln>
              <a:solidFill>
                <a:schemeClr val="bg1">
                  <a:alpha val="73000"/>
                </a:schemeClr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2A0EE97C-6805-4D54-AACE-6CAA13843763}"/>
              </a:ext>
            </a:extLst>
          </p:cNvPr>
          <p:cNvGrpSpPr/>
          <p:nvPr/>
        </p:nvGrpSpPr>
        <p:grpSpPr>
          <a:xfrm>
            <a:off x="570310" y="1344867"/>
            <a:ext cx="5456296" cy="5008608"/>
            <a:chOff x="656858" y="1134616"/>
            <a:chExt cx="5456296" cy="5008608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1E17B5BE-AED9-41AA-8705-EE3CCC317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6860" y="1657837"/>
              <a:ext cx="5456294" cy="4485387"/>
            </a:xfrm>
            <a:prstGeom prst="rect">
              <a:avLst/>
            </a:prstGeom>
          </p:spPr>
        </p:pic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3EA4D051-3096-47AD-A70C-429F3998F10A}"/>
                </a:ext>
              </a:extLst>
            </p:cNvPr>
            <p:cNvSpPr/>
            <p:nvPr/>
          </p:nvSpPr>
          <p:spPr>
            <a:xfrm>
              <a:off x="656858" y="1134616"/>
              <a:ext cx="5456294" cy="523220"/>
            </a:xfrm>
            <a:prstGeom prst="rect">
              <a:avLst/>
            </a:prstGeom>
            <a:solidFill>
              <a:srgbClr val="068695">
                <a:alpha val="9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融合后的图像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09A4EE7B-4CF6-4CD2-A908-844818533336}"/>
              </a:ext>
            </a:extLst>
          </p:cNvPr>
          <p:cNvGrpSpPr/>
          <p:nvPr/>
        </p:nvGrpSpPr>
        <p:grpSpPr>
          <a:xfrm>
            <a:off x="6532880" y="1344866"/>
            <a:ext cx="5456294" cy="5008608"/>
            <a:chOff x="6532880" y="1212787"/>
            <a:chExt cx="5456294" cy="5008608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B839E3F5-4BB8-44CF-A72C-D57825914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2880" y="1736008"/>
              <a:ext cx="5456294" cy="4485387"/>
            </a:xfrm>
            <a:prstGeom prst="rect">
              <a:avLst/>
            </a:prstGeom>
          </p:spPr>
        </p:pic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DBF25731-7CCE-466B-ADA8-82AF5404DB31}"/>
                </a:ext>
              </a:extLst>
            </p:cNvPr>
            <p:cNvSpPr/>
            <p:nvPr/>
          </p:nvSpPr>
          <p:spPr>
            <a:xfrm>
              <a:off x="6532880" y="1212787"/>
              <a:ext cx="5456294" cy="523220"/>
            </a:xfrm>
            <a:prstGeom prst="rect">
              <a:avLst/>
            </a:prstGeom>
            <a:solidFill>
              <a:srgbClr val="0686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高分辨率图像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3EA9ADD5-AB8A-4FC5-A1E3-7085144F3753}"/>
              </a:ext>
            </a:extLst>
          </p:cNvPr>
          <p:cNvGrpSpPr/>
          <p:nvPr/>
        </p:nvGrpSpPr>
        <p:grpSpPr>
          <a:xfrm>
            <a:off x="570309" y="1343668"/>
            <a:ext cx="5456295" cy="5009806"/>
            <a:chOff x="4466858" y="546942"/>
            <a:chExt cx="5456295" cy="5009806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A8E9697C-11FD-4DC6-865B-18C1D6B637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66858" y="1071361"/>
              <a:ext cx="5456295" cy="4485387"/>
            </a:xfrm>
            <a:prstGeom prst="rect">
              <a:avLst/>
            </a:prstGeom>
          </p:spPr>
        </p:pic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2F8A3BFE-8F38-4B26-8013-2888443A03E1}"/>
                </a:ext>
              </a:extLst>
            </p:cNvPr>
            <p:cNvSpPr/>
            <p:nvPr/>
          </p:nvSpPr>
          <p:spPr>
            <a:xfrm>
              <a:off x="4466858" y="546942"/>
              <a:ext cx="5456294" cy="523220"/>
            </a:xfrm>
            <a:prstGeom prst="rect">
              <a:avLst/>
            </a:prstGeom>
            <a:solidFill>
              <a:srgbClr val="0686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多光谱图像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742689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ISLIDE.THEME" val="5602f105-126e-4d39-b30b-2f1e74fd6b61"/>
  <p:tag name="ISPRING_PRESENTATION_TITLE" val="天蓝色唯美述职汇报PPT模板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5dda52cd-8361-4aa0-86b8-f2baddada16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561da485-97a0-4369-b821-32c0231f6c7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561da485-97a0-4369-b821-32c0231f6c70"/>
</p:tagLst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212</Words>
  <Application>Microsoft Office PowerPoint</Application>
  <PresentationFormat>宽屏</PresentationFormat>
  <Paragraphs>87</Paragraphs>
  <Slides>12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微软雅黑</vt:lpstr>
      <vt:lpstr>Arial</vt:lpstr>
      <vt:lpstr>Calibri</vt:lpstr>
      <vt:lpstr>Calibri Light</vt:lpstr>
      <vt:lpstr>Impact</vt:lpstr>
      <vt:lpstr>Office Theme</vt:lpstr>
      <vt:lpstr>基于HIS变换的 影像融合</vt:lpstr>
      <vt:lpstr>PowerPoint 演示文稿</vt:lpstr>
      <vt:lpstr>算法原理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天蓝色唯美述职汇报PPT模板</dc:title>
  <dc:creator>lxl</dc:creator>
  <cp:lastModifiedBy>杨 雨辰</cp:lastModifiedBy>
  <cp:revision>71</cp:revision>
  <cp:lastPrinted>2017-11-07T16:00:00Z</cp:lastPrinted>
  <dcterms:created xsi:type="dcterms:W3CDTF">2017-11-07T16:00:00Z</dcterms:created>
  <dcterms:modified xsi:type="dcterms:W3CDTF">2021-05-24T08:14:39Z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KSOProductBuildVer">
    <vt:lpwstr>2052-11.1.0.8661</vt:lpwstr>
  </property>
</Properties>
</file>

<file path=docProps/thumbnail.jpeg>
</file>